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93" r:id="rId2"/>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348"/>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1" Type="http://schemas.openxmlformats.org/officeDocument/2006/relationships/oleObject" Target="file:////Users/aditichaudhary/Desktop/CAPSTONE/Solution/Excel%20SQL%20eda.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aditichaudhary/Desktop/CAPSTONE/Solution/Excel%20SQL%20eda.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aditichaudhary/Desktop/CAPSTONE/Solution/Excel%20SQL%20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[Excel SQL eda.xlsx]Ques 2!PivotTable1</c:name>
    <c:fmtId val="-1"/>
  </c:pivotSource>
  <c:chart>
    <c:title>
      <c:tx>
        <c:rich>
          <a:bodyPr rot="0" spcFirstLastPara="1" vertOverflow="ellipsis" vert="horz" wrap="square" anchor="ctr" anchorCtr="1"/>
          <a:lstStyle/>
          <a:p>
            <a:pPr>
              <a:defRPr sz="1400" b="1" i="0" u="sng" strike="noStrike" kern="1200" cap="none" spc="20" baseline="0">
                <a:solidFill>
                  <a:schemeClr val="tx1">
                    <a:lumMod val="50000"/>
                    <a:lumOff val="50000"/>
                  </a:schemeClr>
                </a:solidFill>
                <a:latin typeface="+mn-lt"/>
                <a:ea typeface="+mn-ea"/>
                <a:cs typeface="+mn-cs"/>
              </a:defRPr>
            </a:pPr>
            <a:r>
              <a:rPr lang="en-US" b="1" u="sng"/>
              <a:t>Universities</a:t>
            </a:r>
            <a:r>
              <a:rPr lang="en-US" b="1" u="sng" baseline="0"/>
              <a:t> in different years</a:t>
            </a:r>
            <a:endParaRPr lang="en-US" b="1" u="sng"/>
          </a:p>
        </c:rich>
      </c:tx>
      <c:overlay val="0"/>
      <c:spPr>
        <a:noFill/>
        <a:ln>
          <a:noFill/>
        </a:ln>
        <a:effectLst/>
      </c:spPr>
      <c:txPr>
        <a:bodyPr rot="0" spcFirstLastPara="1" vertOverflow="ellipsis" vert="horz" wrap="square" anchor="ctr" anchorCtr="1"/>
        <a:lstStyle/>
        <a:p>
          <a:pPr>
            <a:defRPr sz="1400" b="1" i="0" u="sng"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249894166455"/>
          <c:y val="0.14804939155332855"/>
          <c:w val="0.84267483701634061"/>
          <c:h val="0.77168545693151991"/>
        </c:manualLayout>
      </c:layout>
      <c:barChart>
        <c:barDir val="col"/>
        <c:grouping val="clustered"/>
        <c:varyColors val="0"/>
        <c:ser>
          <c:idx val="0"/>
          <c:order val="0"/>
          <c:tx>
            <c:strRef>
              <c:f>'Ques 2'!$T$8</c:f>
              <c:strCache>
                <c:ptCount val="1"/>
                <c:pt idx="0">
                  <c:v>Total</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 2'!$S$9:$S$15</c:f>
              <c:strCache>
                <c:ptCount val="6"/>
                <c:pt idx="0">
                  <c:v>2011</c:v>
                </c:pt>
                <c:pt idx="1">
                  <c:v>2012</c:v>
                </c:pt>
                <c:pt idx="2">
                  <c:v>2013</c:v>
                </c:pt>
                <c:pt idx="3">
                  <c:v>2014</c:v>
                </c:pt>
                <c:pt idx="4">
                  <c:v>2015</c:v>
                </c:pt>
                <c:pt idx="5">
                  <c:v>2016</c:v>
                </c:pt>
              </c:strCache>
            </c:strRef>
          </c:cat>
          <c:val>
            <c:numRef>
              <c:f>'Ques 2'!$T$9:$T$15</c:f>
              <c:numCache>
                <c:formatCode>General</c:formatCode>
                <c:ptCount val="6"/>
                <c:pt idx="0">
                  <c:v>185</c:v>
                </c:pt>
                <c:pt idx="1">
                  <c:v>196</c:v>
                </c:pt>
                <c:pt idx="2">
                  <c:v>197</c:v>
                </c:pt>
                <c:pt idx="3">
                  <c:v>198</c:v>
                </c:pt>
                <c:pt idx="4">
                  <c:v>199</c:v>
                </c:pt>
                <c:pt idx="5">
                  <c:v>110</c:v>
                </c:pt>
              </c:numCache>
            </c:numRef>
          </c:val>
          <c:extLst>
            <c:ext xmlns:c16="http://schemas.microsoft.com/office/drawing/2014/chart" uri="{C3380CC4-5D6E-409C-BE32-E72D297353CC}">
              <c16:uniqueId val="{00000000-4E90-A54F-B78E-774EC703F6C0}"/>
            </c:ext>
          </c:extLst>
        </c:ser>
        <c:dLbls>
          <c:dLblPos val="inEnd"/>
          <c:showLegendKey val="0"/>
          <c:showVal val="1"/>
          <c:showCatName val="0"/>
          <c:showSerName val="0"/>
          <c:showPercent val="0"/>
          <c:showBubbleSize val="0"/>
        </c:dLbls>
        <c:gapWidth val="100"/>
        <c:overlap val="-24"/>
        <c:axId val="1301578495"/>
        <c:axId val="1301580223"/>
      </c:barChart>
      <c:catAx>
        <c:axId val="1301578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301580223"/>
        <c:crosses val="autoZero"/>
        <c:auto val="1"/>
        <c:lblAlgn val="ctr"/>
        <c:lblOffset val="100"/>
        <c:noMultiLvlLbl val="0"/>
      </c:catAx>
      <c:valAx>
        <c:axId val="1301580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3015784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3'!$N$21</c:f>
              <c:strCache>
                <c:ptCount val="1"/>
                <c:pt idx="0">
                  <c:v>Ratio</c:v>
                </c:pt>
              </c:strCache>
            </c:strRef>
          </c:tx>
          <c:spPr>
            <a:solidFill>
              <a:schemeClr val="accent1"/>
            </a:solidFill>
            <a:ln>
              <a:noFill/>
            </a:ln>
            <a:effectLst/>
          </c:spPr>
          <c:invertIfNegative val="0"/>
          <c:cat>
            <c:strRef>
              <c:f>'Ques 3'!$M$22:$M$266</c:f>
              <c:strCache>
                <c:ptCount val="245"/>
                <c:pt idx="0">
                  <c:v>Humboldt University of Berlin</c:v>
                </c:pt>
                <c:pt idx="1">
                  <c:v>University of Bonn</c:v>
                </c:pt>
                <c:pt idx="2">
                  <c:v>KU Leuven</c:v>
                </c:pt>
                <c:pt idx="3">
                  <c:v>Monash University</c:v>
                </c:pt>
                <c:pt idx="4">
                  <c:v>Ghent University</c:v>
                </c:pt>
                <c:pt idx="5">
                  <c:v>Free University of Berlin</c:v>
                </c:pt>
                <c:pt idx="6">
                  <c:v>Technical University of Munich</c:v>
                </c:pt>
                <c:pt idx="7">
                  <c:v>University of Freiburg</c:v>
                </c:pt>
                <c:pt idx="8">
                  <c:v>Arizona State University</c:v>
                </c:pt>
                <c:pt idx="9">
                  <c:v>University of Konstanz</c:v>
                </c:pt>
                <c:pt idx="10">
                  <c:v>UniversitÃ© catholique de Louvain</c:v>
                </c:pt>
                <c:pt idx="11">
                  <c:v>The University of Queensland</c:v>
                </c:pt>
                <c:pt idx="12">
                  <c:v>University of TÃ¼bingen</c:v>
                </c:pt>
                <c:pt idx="13">
                  <c:v>University of Groningen</c:v>
                </c:pt>
                <c:pt idx="14">
                  <c:v>Heidelberg University</c:v>
                </c:pt>
                <c:pt idx="15">
                  <c:v>Hong Kong University of Science and Technology</c:v>
                </c:pt>
                <c:pt idx="16">
                  <c:v>University of Melbourne</c:v>
                </c:pt>
                <c:pt idx="17">
                  <c:v>RWTH Aachen University</c:v>
                </c:pt>
                <c:pt idx="18">
                  <c:v>University of California, Santa Barbara</c:v>
                </c:pt>
                <c:pt idx="19">
                  <c:v>University of Alberta</c:v>
                </c:pt>
                <c:pt idx="20">
                  <c:v>University of New South Wales</c:v>
                </c:pt>
                <c:pt idx="21">
                  <c:v>University of GÃ¶ttingen</c:v>
                </c:pt>
                <c:pt idx="22">
                  <c:v>Karlsruhe Institute of Technology</c:v>
                </c:pt>
                <c:pt idx="23">
                  <c:v>University of Vienna</c:v>
                </c:pt>
                <c:pt idx="24">
                  <c:v>Georgia Institute of Technology</c:v>
                </c:pt>
                <c:pt idx="25">
                  <c:v>Stockholm University</c:v>
                </c:pt>
                <c:pt idx="26">
                  <c:v>Australian National University</c:v>
                </c:pt>
                <c:pt idx="27">
                  <c:v>University of California, Santa Cruz</c:v>
                </c:pt>
                <c:pt idx="28">
                  <c:v>Erasmus University Rotterdam</c:v>
                </c:pt>
                <c:pt idx="29">
                  <c:v>University of Exeter</c:v>
                </c:pt>
                <c:pt idx="30">
                  <c:v>University of Illinois at Urbana-Champaign</c:v>
                </c:pt>
                <c:pt idx="31">
                  <c:v>University of California, Riverside</c:v>
                </c:pt>
                <c:pt idx="32">
                  <c:v>Uppsala University</c:v>
                </c:pt>
                <c:pt idx="33">
                  <c:v>Trinity College Dublin</c:v>
                </c:pt>
                <c:pt idx="34">
                  <c:v>University of British Columbia</c:v>
                </c:pt>
                <c:pt idx="35">
                  <c:v>University of Ottawa</c:v>
                </c:pt>
                <c:pt idx="36">
                  <c:v>University of Sussex</c:v>
                </c:pt>
                <c:pt idx="37">
                  <c:v>University of Western Australia</c:v>
                </c:pt>
                <c:pt idx="38">
                  <c:v>Leiden University</c:v>
                </c:pt>
                <c:pt idx="39">
                  <c:v>University of Sydney</c:v>
                </c:pt>
                <c:pt idx="40">
                  <c:v>University of California, Berkeley</c:v>
                </c:pt>
                <c:pt idx="41">
                  <c:v>University of Birmingham</c:v>
                </c:pt>
                <c:pt idx="42">
                  <c:v>University College Dublin</c:v>
                </c:pt>
                <c:pt idx="43">
                  <c:v>VU University Amsterdam</c:v>
                </c:pt>
                <c:pt idx="44">
                  <c:v>Tel Aviv University</c:v>
                </c:pt>
                <c:pt idx="45">
                  <c:v>University of Toronto</c:v>
                </c:pt>
                <c:pt idx="46">
                  <c:v>Nanyang Technological University</c:v>
                </c:pt>
                <c:pt idx="47">
                  <c:v>Delft University of Technology</c:v>
                </c:pt>
                <c:pt idx="48">
                  <c:v>Royal Holloway, University of London</c:v>
                </c:pt>
                <c:pt idx="49">
                  <c:v>University of Auckland</c:v>
                </c:pt>
                <c:pt idx="50">
                  <c:v>Durham University</c:v>
                </c:pt>
                <c:pt idx="51">
                  <c:v>National University of Singapore</c:v>
                </c:pt>
                <c:pt idx="52">
                  <c:v>LMU Munich</c:v>
                </c:pt>
                <c:pt idx="53">
                  <c:v>University of Sheffield</c:v>
                </c:pt>
                <c:pt idx="54">
                  <c:v>Utrecht University</c:v>
                </c:pt>
                <c:pt idx="55">
                  <c:v>University of Antwerp</c:v>
                </c:pt>
                <c:pt idx="56">
                  <c:v>Purdue University</c:v>
                </c:pt>
                <c:pt idx="57">
                  <c:v>University of Adelaide</c:v>
                </c:pt>
                <c:pt idx="58">
                  <c:v>University of Minnesota</c:v>
                </c:pt>
                <c:pt idx="59">
                  <c:v>University of Nottingham</c:v>
                </c:pt>
                <c:pt idx="60">
                  <c:v>University of Bern</c:v>
                </c:pt>
                <c:pt idx="61">
                  <c:v>Lancaster University</c:v>
                </c:pt>
                <c:pt idx="62">
                  <c:v>ETH Zurich â€“ Swiss Federal Institute of Technology Zurich</c:v>
                </c:pt>
                <c:pt idx="63">
                  <c:v>University of Hong Kong</c:v>
                </c:pt>
                <c:pt idx="64">
                  <c:v>KTH Royal Institute of Technology</c:v>
                </c:pt>
                <c:pt idx="65">
                  <c:v>Iowa State University</c:v>
                </c:pt>
                <c:pt idx="66">
                  <c:v>Boston College</c:v>
                </c:pt>
                <c:pt idx="67">
                  <c:v>University of Texas at Austin</c:v>
                </c:pt>
                <c:pt idx="68">
                  <c:v>University of Basel</c:v>
                </c:pt>
                <c:pt idx="69">
                  <c:v>Rutgers, the State University of New Jersey</c:v>
                </c:pt>
                <c:pt idx="70">
                  <c:v>University of Amsterdam</c:v>
                </c:pt>
                <c:pt idx="71">
                  <c:v>Texas A&amp;M University</c:v>
                </c:pt>
                <c:pt idx="72">
                  <c:v>Wageningen University and Research Center</c:v>
                </c:pt>
                <c:pt idx="73">
                  <c:v>University of Edinburgh</c:v>
                </c:pt>
                <c:pt idx="74">
                  <c:v>University of Utah</c:v>
                </c:pt>
                <c:pt idx="75">
                  <c:v>University of Bristol</c:v>
                </c:pt>
                <c:pt idx="76">
                  <c:v>Queen Mary University of London</c:v>
                </c:pt>
                <c:pt idx="77">
                  <c:v>Seoul National University</c:v>
                </c:pt>
                <c:pt idx="78">
                  <c:v>University of Warwick</c:v>
                </c:pt>
                <c:pt idx="79">
                  <c:v>Northwestern University</c:v>
                </c:pt>
                <c:pt idx="80">
                  <c:v>University of Notre Dame</c:v>
                </c:pt>
                <c:pt idx="81">
                  <c:v>McGill University</c:v>
                </c:pt>
                <c:pt idx="82">
                  <c:v>University of Liverpool</c:v>
                </c:pt>
                <c:pt idx="83">
                  <c:v>University of Montreal</c:v>
                </c:pt>
                <c:pt idx="84">
                  <c:v>University of California, Irvine</c:v>
                </c:pt>
                <c:pt idx="85">
                  <c:v>University of Colorado Boulder</c:v>
                </c:pt>
                <c:pt idx="86">
                  <c:v>Eindhoven University of Technology</c:v>
                </c:pt>
                <c:pt idx="87">
                  <c:v>University of Glasgow</c:v>
                </c:pt>
                <c:pt idx="88">
                  <c:v>University of Delaware</c:v>
                </c:pt>
                <c:pt idx="89">
                  <c:v>University of Aberdeen</c:v>
                </c:pt>
                <c:pt idx="90">
                  <c:v>Carnegie Mellon University</c:v>
                </c:pt>
                <c:pt idx="91">
                  <c:v>Michigan State University</c:v>
                </c:pt>
                <c:pt idx="92">
                  <c:v>University of Massachusetts</c:v>
                </c:pt>
                <c:pt idx="93">
                  <c:v>University of Southern California</c:v>
                </c:pt>
                <c:pt idx="94">
                  <c:v>McMaster University</c:v>
                </c:pt>
                <c:pt idx="95">
                  <c:v>University of Manchester</c:v>
                </c:pt>
                <c:pt idx="96">
                  <c:v>University of Arizona</c:v>
                </c:pt>
                <c:pt idx="97">
                  <c:v>University of St Andrews</c:v>
                </c:pt>
                <c:pt idx="98">
                  <c:v>Maastricht University</c:v>
                </c:pt>
                <c:pt idx="99">
                  <c:v>University of Helsinki</c:v>
                </c:pt>
                <c:pt idx="100">
                  <c:v>University of Oslo</c:v>
                </c:pt>
                <c:pt idx="101">
                  <c:v>University of Geneva</c:v>
                </c:pt>
                <c:pt idx="102">
                  <c:v>University of Florida</c:v>
                </c:pt>
                <c:pt idx="103">
                  <c:v>Pennsylvania State University</c:v>
                </c:pt>
                <c:pt idx="104">
                  <c:v>Paris Diderot University â€“ Paris 7</c:v>
                </c:pt>
                <c:pt idx="105">
                  <c:v>University of Leeds</c:v>
                </c:pt>
                <c:pt idx="106">
                  <c:v>University of East Anglia</c:v>
                </c:pt>
                <c:pt idx="107">
                  <c:v>Pompeu Fabra University</c:v>
                </c:pt>
                <c:pt idx="108">
                  <c:v>University of Cambridge</c:v>
                </c:pt>
                <c:pt idx="109">
                  <c:v>University of Washington</c:v>
                </c:pt>
                <c:pt idx="110">
                  <c:v>Imperial College London</c:v>
                </c:pt>
                <c:pt idx="111">
                  <c:v>University of Oxford</c:v>
                </c:pt>
                <c:pt idx="112">
                  <c:v>University of California, Davis</c:v>
                </c:pt>
                <c:pt idx="113">
                  <c:v>Tsinghua University</c:v>
                </c:pt>
                <c:pt idx="114">
                  <c:v>Kingâ€™s College London</c:v>
                </c:pt>
                <c:pt idx="115">
                  <c:v>Indiana University</c:v>
                </c:pt>
                <c:pt idx="116">
                  <c:v>Aarhus University</c:v>
                </c:pt>
                <c:pt idx="117">
                  <c:v>University of Southampton</c:v>
                </c:pt>
                <c:pt idx="118">
                  <c:v>Ohio State University</c:v>
                </c:pt>
                <c:pt idx="119">
                  <c:v>University of Lausanne</c:v>
                </c:pt>
                <c:pt idx="120">
                  <c:v>University of Victoria</c:v>
                </c:pt>
                <c:pt idx="121">
                  <c:v>University College London</c:v>
                </c:pt>
                <c:pt idx="122">
                  <c:v>Ã‰cole Polytechnique FÃ©dÃ©rale de Lausanne</c:v>
                </c:pt>
                <c:pt idx="123">
                  <c:v>University of California, Los Angeles</c:v>
                </c:pt>
                <c:pt idx="124">
                  <c:v>Cornell University</c:v>
                </c:pt>
                <c:pt idx="125">
                  <c:v>University of Virginia</c:v>
                </c:pt>
                <c:pt idx="126">
                  <c:v>Newcastle University</c:v>
                </c:pt>
                <c:pt idx="127">
                  <c:v>Pohang University of Science and Technology</c:v>
                </c:pt>
                <c:pt idx="128">
                  <c:v>Brown University</c:v>
                </c:pt>
                <c:pt idx="129">
                  <c:v>University of Cape Town</c:v>
                </c:pt>
                <c:pt idx="130">
                  <c:v>Korea Advanced Institute of Science and Technology (KAIST)</c:v>
                </c:pt>
                <c:pt idx="131">
                  <c:v>George Washington University</c:v>
                </c:pt>
                <c:pt idx="132">
                  <c:v>Rensselaer Polytechnic Institute</c:v>
                </c:pt>
                <c:pt idx="133">
                  <c:v>Paris-Sud University</c:v>
                </c:pt>
                <c:pt idx="134">
                  <c:v>National Taiwan University</c:v>
                </c:pt>
                <c:pt idx="135">
                  <c:v>University of Iowa</c:v>
                </c:pt>
                <c:pt idx="136">
                  <c:v>Lund University</c:v>
                </c:pt>
                <c:pt idx="137">
                  <c:v>Karolinska Institute</c:v>
                </c:pt>
                <c:pt idx="138">
                  <c:v>University at Buffalo</c:v>
                </c:pt>
                <c:pt idx="139">
                  <c:v>Colorado School of Mines</c:v>
                </c:pt>
                <c:pt idx="140">
                  <c:v>Stony Brook University</c:v>
                </c:pt>
                <c:pt idx="141">
                  <c:v>Massachusetts Institute of Technology</c:v>
                </c:pt>
                <c:pt idx="142">
                  <c:v>University of Michigan</c:v>
                </c:pt>
                <c:pt idx="143">
                  <c:v>University of Wisconsin-Madison</c:v>
                </c:pt>
                <c:pt idx="144">
                  <c:v>University of Leicester</c:v>
                </c:pt>
                <c:pt idx="145">
                  <c:v>Harvard University</c:v>
                </c:pt>
                <c:pt idx="146">
                  <c:v>Radboud University Nijmegen</c:v>
                </c:pt>
                <c:pt idx="147">
                  <c:v>Boston University</c:v>
                </c:pt>
                <c:pt idx="148">
                  <c:v>Birkbeck, University of London</c:v>
                </c:pt>
                <c:pt idx="149">
                  <c:v>Princeton University</c:v>
                </c:pt>
                <c:pt idx="150">
                  <c:v>University of Maryland, College Park</c:v>
                </c:pt>
                <c:pt idx="151">
                  <c:v>Tufts University</c:v>
                </c:pt>
                <c:pt idx="152">
                  <c:v>BoÄŸaziÃ§i University</c:v>
                </c:pt>
                <c:pt idx="153">
                  <c:v>Peking University</c:v>
                </c:pt>
                <c:pt idx="154">
                  <c:v>University of Twente</c:v>
                </c:pt>
                <c:pt idx="155">
                  <c:v>Ã‰cole Normale SupÃ©rieure</c:v>
                </c:pt>
                <c:pt idx="156">
                  <c:v>Stanford University</c:v>
                </c:pt>
                <c:pt idx="157">
                  <c:v>University of Dundee</c:v>
                </c:pt>
                <c:pt idx="158">
                  <c:v>University of Texas at Dallas</c:v>
                </c:pt>
                <c:pt idx="159">
                  <c:v>Rice University</c:v>
                </c:pt>
                <c:pt idx="160">
                  <c:v>University of Reading</c:v>
                </c:pt>
                <c:pt idx="161">
                  <c:v>Middle East Technical University</c:v>
                </c:pt>
                <c:pt idx="162">
                  <c:v>University of North Carolina at Chapel Hill</c:v>
                </c:pt>
                <c:pt idx="163">
                  <c:v>Pierre and Marie Curie University</c:v>
                </c:pt>
                <c:pt idx="164">
                  <c:v>University of Cologne</c:v>
                </c:pt>
                <c:pt idx="165">
                  <c:v>University of Trento</c:v>
                </c:pt>
                <c:pt idx="166">
                  <c:v>Hebrew University of Jerusalem</c:v>
                </c:pt>
                <c:pt idx="167">
                  <c:v>Georgetown University</c:v>
                </c:pt>
                <c:pt idx="168">
                  <c:v>California Institute of Technology</c:v>
                </c:pt>
                <c:pt idx="169">
                  <c:v>University of Chicago</c:v>
                </c:pt>
                <c:pt idx="170">
                  <c:v>New York University</c:v>
                </c:pt>
                <c:pt idx="171">
                  <c:v>Chinese University of Hong Kong</c:v>
                </c:pt>
                <c:pt idx="172">
                  <c:v>Sungkyunkwan University (SKKU)</c:v>
                </c:pt>
                <c:pt idx="173">
                  <c:v>Ã‰cole normale supÃ©rieure de Lyon</c:v>
                </c:pt>
                <c:pt idx="174">
                  <c:v>University of Pennsylvania</c:v>
                </c:pt>
                <c:pt idx="175">
                  <c:v>Osaka University</c:v>
                </c:pt>
                <c:pt idx="176">
                  <c:v>University of WÃ¼rzburg</c:v>
                </c:pt>
                <c:pt idx="177">
                  <c:v>Brandeis University</c:v>
                </c:pt>
                <c:pt idx="178">
                  <c:v>TU Dresden</c:v>
                </c:pt>
                <c:pt idx="179">
                  <c:v>University of Illinois at Chicago</c:v>
                </c:pt>
                <c:pt idx="180">
                  <c:v>Tokyo Institute of Technology</c:v>
                </c:pt>
                <c:pt idx="181">
                  <c:v>Joseph Fourier University</c:v>
                </c:pt>
                <c:pt idx="182">
                  <c:v>William &amp; Mary</c:v>
                </c:pt>
                <c:pt idx="183">
                  <c:v>Columbia University</c:v>
                </c:pt>
                <c:pt idx="184">
                  <c:v>University of Pittsburgh</c:v>
                </c:pt>
                <c:pt idx="185">
                  <c:v>Yonsei University</c:v>
                </c:pt>
                <c:pt idx="186">
                  <c:v>University of Tokyo</c:v>
                </c:pt>
                <c:pt idx="187">
                  <c:v>Dartmouth College</c:v>
                </c:pt>
                <c:pt idx="188">
                  <c:v>Scuola Normale Superiore di Pisa</c:v>
                </c:pt>
                <c:pt idx="189">
                  <c:v>University of California, San Diego</c:v>
                </c:pt>
                <c:pt idx="190">
                  <c:v>University of Zurich</c:v>
                </c:pt>
                <c:pt idx="191">
                  <c:v>Case Western Reserve University</c:v>
                </c:pt>
                <c:pt idx="192">
                  <c:v>Northeastern University</c:v>
                </c:pt>
                <c:pt idx="193">
                  <c:v>University of SÃ£o Paulo</c:v>
                </c:pt>
                <c:pt idx="194">
                  <c:v>Duke University</c:v>
                </c:pt>
                <c:pt idx="195">
                  <c:v>Washington University in St Louis</c:v>
                </c:pt>
                <c:pt idx="196">
                  <c:v>Simon Fraser University</c:v>
                </c:pt>
                <c:pt idx="197">
                  <c:v>Kyoto University</c:v>
                </c:pt>
                <c:pt idx="198">
                  <c:v>Goethe University Frankfurt</c:v>
                </c:pt>
                <c:pt idx="199">
                  <c:v>Yeshiva University</c:v>
                </c:pt>
                <c:pt idx="200">
                  <c:v>Florida Institute of Technology</c:v>
                </c:pt>
                <c:pt idx="201">
                  <c:v>Yale University</c:v>
                </c:pt>
                <c:pt idx="202">
                  <c:v>UniversitÃ© libre de Bruxelles</c:v>
                </c:pt>
                <c:pt idx="203">
                  <c:v>Hong Kong Polytechnic University</c:v>
                </c:pt>
                <c:pt idx="204">
                  <c:v>Technical University of Denmark</c:v>
                </c:pt>
                <c:pt idx="205">
                  <c:v>Tohoku University</c:v>
                </c:pt>
                <c:pt idx="206">
                  <c:v>University of Barcelona</c:v>
                </c:pt>
                <c:pt idx="207">
                  <c:v>University of Waterloo</c:v>
                </c:pt>
                <c:pt idx="208">
                  <c:v>Ã‰cole Polytechnique</c:v>
                </c:pt>
                <c:pt idx="209">
                  <c:v>Alexandria University</c:v>
                </c:pt>
                <c:pt idx="210">
                  <c:v>University of Miami</c:v>
                </c:pt>
                <c:pt idx="211">
                  <c:v>Emory University</c:v>
                </c:pt>
                <c:pt idx="212">
                  <c:v>University of Bergen</c:v>
                </c:pt>
                <c:pt idx="213">
                  <c:v>Queenâ€™s University</c:v>
                </c:pt>
                <c:pt idx="214">
                  <c:v>Johns Hopkins University</c:v>
                </c:pt>
                <c:pt idx="215">
                  <c:v>Vanderbilt University</c:v>
                </c:pt>
                <c:pt idx="216">
                  <c:v>City University of Hong Kong</c:v>
                </c:pt>
                <c:pt idx="217">
                  <c:v>University of Copenhagen</c:v>
                </c:pt>
                <c:pt idx="218">
                  <c:v>National Sun Yat-sen University</c:v>
                </c:pt>
                <c:pt idx="219">
                  <c:v>Technion Israel Institute of Technology</c:v>
                </c:pt>
                <c:pt idx="220">
                  <c:v>Kent State University</c:v>
                </c:pt>
                <c:pt idx="221">
                  <c:v>Wake Forest University</c:v>
                </c:pt>
                <c:pt idx="222">
                  <c:v>University of Rochester</c:v>
                </c:pt>
                <c:pt idx="223">
                  <c:v>Queenâ€™s University Belfast</c:v>
                </c:pt>
                <c:pt idx="224">
                  <c:v>University of Innsbruck</c:v>
                </c:pt>
                <c:pt idx="225">
                  <c:v>Sun Yat-sen University</c:v>
                </c:pt>
                <c:pt idx="226">
                  <c:v>National Chiao Tung University</c:v>
                </c:pt>
                <c:pt idx="227">
                  <c:v>Istanbul Technical University</c:v>
                </c:pt>
                <c:pt idx="228">
                  <c:v>Zhejiang University</c:v>
                </c:pt>
                <c:pt idx="229">
                  <c:v>Syracuse University</c:v>
                </c:pt>
                <c:pt idx="230">
                  <c:v>SabancÄ± University</c:v>
                </c:pt>
                <c:pt idx="231">
                  <c:v>University of Cincinnati</c:v>
                </c:pt>
                <c:pt idx="232">
                  <c:v>Dalhousie University</c:v>
                </c:pt>
                <c:pt idx="233">
                  <c:v>National Tsing Hua University</c:v>
                </c:pt>
                <c:pt idx="234">
                  <c:v>St Georgeâ€™s, University of London</c:v>
                </c:pt>
                <c:pt idx="235">
                  <c:v>Nanjing University</c:v>
                </c:pt>
                <c:pt idx="236">
                  <c:v>Autonomous University of Barcelona</c:v>
                </c:pt>
                <c:pt idx="237">
                  <c:v>Fudan University</c:v>
                </c:pt>
                <c:pt idx="238">
                  <c:v>Ulm University</c:v>
                </c:pt>
                <c:pt idx="239">
                  <c:v>Hong Kong Baptist University</c:v>
                </c:pt>
                <c:pt idx="240">
                  <c:v>Drexel University</c:v>
                </c:pt>
                <c:pt idx="241">
                  <c:v>University of Science and Technology of China</c:v>
                </c:pt>
                <c:pt idx="242">
                  <c:v>Lomonosov Moscow State University</c:v>
                </c:pt>
                <c:pt idx="243">
                  <c:v>CharitÃ© - UniversitÃ¤tsmedizin Berlin</c:v>
                </c:pt>
                <c:pt idx="244">
                  <c:v>Mines ParisTech</c:v>
                </c:pt>
              </c:strCache>
            </c:strRef>
          </c:cat>
          <c:val>
            <c:numRef>
              <c:f>'Ques 3'!$N$22:$N$266</c:f>
              <c:numCache>
                <c:formatCode>General</c:formatCode>
                <c:ptCount val="245"/>
                <c:pt idx="0">
                  <c:v>315</c:v>
                </c:pt>
                <c:pt idx="1">
                  <c:v>281.60000000000002</c:v>
                </c:pt>
                <c:pt idx="2">
                  <c:v>251.4</c:v>
                </c:pt>
                <c:pt idx="3">
                  <c:v>243</c:v>
                </c:pt>
                <c:pt idx="4">
                  <c:v>204.6</c:v>
                </c:pt>
                <c:pt idx="5">
                  <c:v>196.5</c:v>
                </c:pt>
                <c:pt idx="6">
                  <c:v>189</c:v>
                </c:pt>
                <c:pt idx="7">
                  <c:v>187.2</c:v>
                </c:pt>
                <c:pt idx="8">
                  <c:v>179.4</c:v>
                </c:pt>
                <c:pt idx="9">
                  <c:v>177.3</c:v>
                </c:pt>
                <c:pt idx="10">
                  <c:v>168</c:v>
                </c:pt>
                <c:pt idx="11">
                  <c:v>163.5</c:v>
                </c:pt>
                <c:pt idx="12">
                  <c:v>155.6</c:v>
                </c:pt>
                <c:pt idx="13">
                  <c:v>153.6</c:v>
                </c:pt>
                <c:pt idx="14">
                  <c:v>147</c:v>
                </c:pt>
                <c:pt idx="15">
                  <c:v>142.80000000000001</c:v>
                </c:pt>
                <c:pt idx="16">
                  <c:v>142.19999999999999</c:v>
                </c:pt>
                <c:pt idx="17">
                  <c:v>138</c:v>
                </c:pt>
                <c:pt idx="18">
                  <c:v>136.5</c:v>
                </c:pt>
                <c:pt idx="19">
                  <c:v>129.6</c:v>
                </c:pt>
                <c:pt idx="20">
                  <c:v>129.5</c:v>
                </c:pt>
                <c:pt idx="21">
                  <c:v>128</c:v>
                </c:pt>
                <c:pt idx="22">
                  <c:v>123</c:v>
                </c:pt>
                <c:pt idx="23">
                  <c:v>123</c:v>
                </c:pt>
                <c:pt idx="24">
                  <c:v>120.6</c:v>
                </c:pt>
                <c:pt idx="25">
                  <c:v>118.5</c:v>
                </c:pt>
                <c:pt idx="26">
                  <c:v>115.2</c:v>
                </c:pt>
                <c:pt idx="27">
                  <c:v>113.5</c:v>
                </c:pt>
                <c:pt idx="28">
                  <c:v>113.4</c:v>
                </c:pt>
                <c:pt idx="29">
                  <c:v>112.8</c:v>
                </c:pt>
                <c:pt idx="30">
                  <c:v>112.2</c:v>
                </c:pt>
                <c:pt idx="31">
                  <c:v>110</c:v>
                </c:pt>
                <c:pt idx="32">
                  <c:v>109.2</c:v>
                </c:pt>
                <c:pt idx="33">
                  <c:v>108</c:v>
                </c:pt>
                <c:pt idx="34">
                  <c:v>105.6</c:v>
                </c:pt>
                <c:pt idx="35">
                  <c:v>105.2</c:v>
                </c:pt>
                <c:pt idx="36">
                  <c:v>104.4</c:v>
                </c:pt>
                <c:pt idx="37">
                  <c:v>103.5</c:v>
                </c:pt>
                <c:pt idx="38">
                  <c:v>102.6</c:v>
                </c:pt>
                <c:pt idx="39">
                  <c:v>101</c:v>
                </c:pt>
                <c:pt idx="40">
                  <c:v>98.4</c:v>
                </c:pt>
                <c:pt idx="41">
                  <c:v>98.4</c:v>
                </c:pt>
                <c:pt idx="42">
                  <c:v>98</c:v>
                </c:pt>
                <c:pt idx="43">
                  <c:v>97.8</c:v>
                </c:pt>
                <c:pt idx="44">
                  <c:v>97.6</c:v>
                </c:pt>
                <c:pt idx="45">
                  <c:v>97.5</c:v>
                </c:pt>
                <c:pt idx="46">
                  <c:v>97.2</c:v>
                </c:pt>
                <c:pt idx="47">
                  <c:v>97</c:v>
                </c:pt>
                <c:pt idx="48">
                  <c:v>95.4</c:v>
                </c:pt>
                <c:pt idx="49">
                  <c:v>94.5</c:v>
                </c:pt>
                <c:pt idx="50">
                  <c:v>94.2</c:v>
                </c:pt>
                <c:pt idx="51">
                  <c:v>93</c:v>
                </c:pt>
                <c:pt idx="52">
                  <c:v>93</c:v>
                </c:pt>
                <c:pt idx="53">
                  <c:v>93</c:v>
                </c:pt>
                <c:pt idx="54">
                  <c:v>92.4</c:v>
                </c:pt>
                <c:pt idx="55">
                  <c:v>90.9</c:v>
                </c:pt>
                <c:pt idx="56">
                  <c:v>90.5</c:v>
                </c:pt>
                <c:pt idx="57">
                  <c:v>90.3</c:v>
                </c:pt>
                <c:pt idx="58">
                  <c:v>90</c:v>
                </c:pt>
                <c:pt idx="59">
                  <c:v>90</c:v>
                </c:pt>
                <c:pt idx="60">
                  <c:v>90</c:v>
                </c:pt>
                <c:pt idx="61">
                  <c:v>89.4</c:v>
                </c:pt>
                <c:pt idx="62">
                  <c:v>88.2</c:v>
                </c:pt>
                <c:pt idx="63">
                  <c:v>88</c:v>
                </c:pt>
                <c:pt idx="64">
                  <c:v>87.6</c:v>
                </c:pt>
                <c:pt idx="65">
                  <c:v>87</c:v>
                </c:pt>
                <c:pt idx="66">
                  <c:v>87</c:v>
                </c:pt>
                <c:pt idx="67">
                  <c:v>87</c:v>
                </c:pt>
                <c:pt idx="68">
                  <c:v>86.5</c:v>
                </c:pt>
                <c:pt idx="69">
                  <c:v>86.5</c:v>
                </c:pt>
                <c:pt idx="70">
                  <c:v>86.4</c:v>
                </c:pt>
                <c:pt idx="71">
                  <c:v>85.6</c:v>
                </c:pt>
                <c:pt idx="72">
                  <c:v>85</c:v>
                </c:pt>
                <c:pt idx="73">
                  <c:v>84.6</c:v>
                </c:pt>
                <c:pt idx="74">
                  <c:v>84.5</c:v>
                </c:pt>
                <c:pt idx="75">
                  <c:v>84</c:v>
                </c:pt>
                <c:pt idx="76">
                  <c:v>84</c:v>
                </c:pt>
                <c:pt idx="77">
                  <c:v>83.4</c:v>
                </c:pt>
                <c:pt idx="78">
                  <c:v>83</c:v>
                </c:pt>
                <c:pt idx="79">
                  <c:v>82.8</c:v>
                </c:pt>
                <c:pt idx="80">
                  <c:v>82.8</c:v>
                </c:pt>
                <c:pt idx="81">
                  <c:v>82.2</c:v>
                </c:pt>
                <c:pt idx="82">
                  <c:v>81.599999999999994</c:v>
                </c:pt>
                <c:pt idx="83">
                  <c:v>81.2</c:v>
                </c:pt>
                <c:pt idx="84">
                  <c:v>80.5</c:v>
                </c:pt>
                <c:pt idx="85">
                  <c:v>80.5</c:v>
                </c:pt>
                <c:pt idx="86">
                  <c:v>80</c:v>
                </c:pt>
                <c:pt idx="87">
                  <c:v>80</c:v>
                </c:pt>
                <c:pt idx="88">
                  <c:v>79.5</c:v>
                </c:pt>
                <c:pt idx="89">
                  <c:v>79</c:v>
                </c:pt>
                <c:pt idx="90">
                  <c:v>78.599999999999994</c:v>
                </c:pt>
                <c:pt idx="91">
                  <c:v>78.5</c:v>
                </c:pt>
                <c:pt idx="92">
                  <c:v>78</c:v>
                </c:pt>
                <c:pt idx="93">
                  <c:v>77.400000000000006</c:v>
                </c:pt>
                <c:pt idx="94">
                  <c:v>77.2</c:v>
                </c:pt>
                <c:pt idx="95">
                  <c:v>76.5</c:v>
                </c:pt>
                <c:pt idx="96">
                  <c:v>76.2</c:v>
                </c:pt>
                <c:pt idx="97">
                  <c:v>76.2</c:v>
                </c:pt>
                <c:pt idx="98">
                  <c:v>75.599999999999994</c:v>
                </c:pt>
                <c:pt idx="99">
                  <c:v>75.5</c:v>
                </c:pt>
                <c:pt idx="100">
                  <c:v>75.2</c:v>
                </c:pt>
                <c:pt idx="101">
                  <c:v>75</c:v>
                </c:pt>
                <c:pt idx="102">
                  <c:v>74.8</c:v>
                </c:pt>
                <c:pt idx="103">
                  <c:v>74.400000000000006</c:v>
                </c:pt>
                <c:pt idx="104">
                  <c:v>74</c:v>
                </c:pt>
                <c:pt idx="105">
                  <c:v>73.5</c:v>
                </c:pt>
                <c:pt idx="106">
                  <c:v>73.5</c:v>
                </c:pt>
                <c:pt idx="107">
                  <c:v>73.2</c:v>
                </c:pt>
                <c:pt idx="108">
                  <c:v>70.8</c:v>
                </c:pt>
                <c:pt idx="109">
                  <c:v>70.8</c:v>
                </c:pt>
                <c:pt idx="110">
                  <c:v>70.2</c:v>
                </c:pt>
                <c:pt idx="111">
                  <c:v>69.599999999999994</c:v>
                </c:pt>
                <c:pt idx="112">
                  <c:v>69.5</c:v>
                </c:pt>
                <c:pt idx="113">
                  <c:v>68.5</c:v>
                </c:pt>
                <c:pt idx="114">
                  <c:v>68.400000000000006</c:v>
                </c:pt>
                <c:pt idx="115">
                  <c:v>68</c:v>
                </c:pt>
                <c:pt idx="116">
                  <c:v>68</c:v>
                </c:pt>
                <c:pt idx="117">
                  <c:v>67.5</c:v>
                </c:pt>
                <c:pt idx="118">
                  <c:v>67</c:v>
                </c:pt>
                <c:pt idx="119">
                  <c:v>65.5</c:v>
                </c:pt>
                <c:pt idx="120">
                  <c:v>64.5</c:v>
                </c:pt>
                <c:pt idx="121">
                  <c:v>64.2</c:v>
                </c:pt>
                <c:pt idx="122">
                  <c:v>63</c:v>
                </c:pt>
                <c:pt idx="123">
                  <c:v>61.8</c:v>
                </c:pt>
                <c:pt idx="124">
                  <c:v>61.2</c:v>
                </c:pt>
                <c:pt idx="125">
                  <c:v>61.2</c:v>
                </c:pt>
                <c:pt idx="126">
                  <c:v>60.8</c:v>
                </c:pt>
                <c:pt idx="127">
                  <c:v>60.6</c:v>
                </c:pt>
                <c:pt idx="128">
                  <c:v>60.6</c:v>
                </c:pt>
                <c:pt idx="129">
                  <c:v>60.5</c:v>
                </c:pt>
                <c:pt idx="130">
                  <c:v>60</c:v>
                </c:pt>
                <c:pt idx="131">
                  <c:v>60</c:v>
                </c:pt>
                <c:pt idx="132">
                  <c:v>60</c:v>
                </c:pt>
                <c:pt idx="133">
                  <c:v>60</c:v>
                </c:pt>
                <c:pt idx="134">
                  <c:v>59.5</c:v>
                </c:pt>
                <c:pt idx="135">
                  <c:v>58</c:v>
                </c:pt>
                <c:pt idx="136">
                  <c:v>57.5</c:v>
                </c:pt>
                <c:pt idx="137">
                  <c:v>57.5</c:v>
                </c:pt>
                <c:pt idx="138">
                  <c:v>57</c:v>
                </c:pt>
                <c:pt idx="139">
                  <c:v>54.599999999999902</c:v>
                </c:pt>
                <c:pt idx="140">
                  <c:v>54.5</c:v>
                </c:pt>
                <c:pt idx="141">
                  <c:v>54</c:v>
                </c:pt>
                <c:pt idx="142">
                  <c:v>54</c:v>
                </c:pt>
                <c:pt idx="143">
                  <c:v>54</c:v>
                </c:pt>
                <c:pt idx="144">
                  <c:v>53.6</c:v>
                </c:pt>
                <c:pt idx="145">
                  <c:v>53.4</c:v>
                </c:pt>
                <c:pt idx="146">
                  <c:v>52</c:v>
                </c:pt>
                <c:pt idx="147">
                  <c:v>51.6</c:v>
                </c:pt>
                <c:pt idx="148">
                  <c:v>51.599999999999902</c:v>
                </c:pt>
                <c:pt idx="149">
                  <c:v>50.4</c:v>
                </c:pt>
                <c:pt idx="150">
                  <c:v>50.4</c:v>
                </c:pt>
                <c:pt idx="151">
                  <c:v>50</c:v>
                </c:pt>
                <c:pt idx="152">
                  <c:v>50</c:v>
                </c:pt>
                <c:pt idx="153">
                  <c:v>49.8</c:v>
                </c:pt>
                <c:pt idx="154">
                  <c:v>48</c:v>
                </c:pt>
                <c:pt idx="155">
                  <c:v>47.4</c:v>
                </c:pt>
                <c:pt idx="156">
                  <c:v>46.8</c:v>
                </c:pt>
                <c:pt idx="157">
                  <c:v>45.9</c:v>
                </c:pt>
                <c:pt idx="158">
                  <c:v>45.6</c:v>
                </c:pt>
                <c:pt idx="159">
                  <c:v>45</c:v>
                </c:pt>
                <c:pt idx="160">
                  <c:v>44.4</c:v>
                </c:pt>
                <c:pt idx="161">
                  <c:v>44.4</c:v>
                </c:pt>
                <c:pt idx="162">
                  <c:v>43.8</c:v>
                </c:pt>
                <c:pt idx="163">
                  <c:v>43.5</c:v>
                </c:pt>
                <c:pt idx="164">
                  <c:v>43.4</c:v>
                </c:pt>
                <c:pt idx="165">
                  <c:v>43.2</c:v>
                </c:pt>
                <c:pt idx="166">
                  <c:v>42.8</c:v>
                </c:pt>
                <c:pt idx="167">
                  <c:v>42.5</c:v>
                </c:pt>
                <c:pt idx="168">
                  <c:v>41.4</c:v>
                </c:pt>
                <c:pt idx="169">
                  <c:v>41.4</c:v>
                </c:pt>
                <c:pt idx="170">
                  <c:v>40.799999999999997</c:v>
                </c:pt>
                <c:pt idx="171">
                  <c:v>40.799999999999997</c:v>
                </c:pt>
                <c:pt idx="172">
                  <c:v>40.6</c:v>
                </c:pt>
                <c:pt idx="173">
                  <c:v>40</c:v>
                </c:pt>
                <c:pt idx="174">
                  <c:v>39</c:v>
                </c:pt>
                <c:pt idx="175">
                  <c:v>39</c:v>
                </c:pt>
                <c:pt idx="176">
                  <c:v>38.4</c:v>
                </c:pt>
                <c:pt idx="177">
                  <c:v>37.799999999999997</c:v>
                </c:pt>
                <c:pt idx="178">
                  <c:v>37.4</c:v>
                </c:pt>
                <c:pt idx="179">
                  <c:v>36.799999999999997</c:v>
                </c:pt>
                <c:pt idx="180">
                  <c:v>36.5</c:v>
                </c:pt>
                <c:pt idx="181">
                  <c:v>36.299999999999997</c:v>
                </c:pt>
                <c:pt idx="182">
                  <c:v>35.4</c:v>
                </c:pt>
                <c:pt idx="183">
                  <c:v>35.4</c:v>
                </c:pt>
                <c:pt idx="184">
                  <c:v>34.799999999999997</c:v>
                </c:pt>
                <c:pt idx="185">
                  <c:v>34.799999999999997</c:v>
                </c:pt>
                <c:pt idx="186">
                  <c:v>34.200000000000003</c:v>
                </c:pt>
                <c:pt idx="187">
                  <c:v>33</c:v>
                </c:pt>
                <c:pt idx="188">
                  <c:v>33</c:v>
                </c:pt>
                <c:pt idx="189">
                  <c:v>32.5</c:v>
                </c:pt>
                <c:pt idx="190">
                  <c:v>32.5</c:v>
                </c:pt>
                <c:pt idx="191">
                  <c:v>32</c:v>
                </c:pt>
                <c:pt idx="192">
                  <c:v>30.2</c:v>
                </c:pt>
                <c:pt idx="193">
                  <c:v>29.2</c:v>
                </c:pt>
                <c:pt idx="194">
                  <c:v>28.8</c:v>
                </c:pt>
                <c:pt idx="195">
                  <c:v>28.5</c:v>
                </c:pt>
                <c:pt idx="196">
                  <c:v>28.3</c:v>
                </c:pt>
                <c:pt idx="197">
                  <c:v>28</c:v>
                </c:pt>
                <c:pt idx="198">
                  <c:v>27.9</c:v>
                </c:pt>
                <c:pt idx="199">
                  <c:v>27.5</c:v>
                </c:pt>
                <c:pt idx="200">
                  <c:v>27.4</c:v>
                </c:pt>
                <c:pt idx="201">
                  <c:v>26.4</c:v>
                </c:pt>
                <c:pt idx="202">
                  <c:v>26.1</c:v>
                </c:pt>
                <c:pt idx="203">
                  <c:v>25.9</c:v>
                </c:pt>
                <c:pt idx="204">
                  <c:v>25</c:v>
                </c:pt>
                <c:pt idx="205">
                  <c:v>25</c:v>
                </c:pt>
                <c:pt idx="206">
                  <c:v>24.4</c:v>
                </c:pt>
                <c:pt idx="207">
                  <c:v>24.2</c:v>
                </c:pt>
                <c:pt idx="208">
                  <c:v>24</c:v>
                </c:pt>
                <c:pt idx="209">
                  <c:v>23.3</c:v>
                </c:pt>
                <c:pt idx="210">
                  <c:v>22.8</c:v>
                </c:pt>
                <c:pt idx="211">
                  <c:v>22.5</c:v>
                </c:pt>
                <c:pt idx="212">
                  <c:v>22.2</c:v>
                </c:pt>
                <c:pt idx="213">
                  <c:v>22.1</c:v>
                </c:pt>
                <c:pt idx="214">
                  <c:v>21.6</c:v>
                </c:pt>
                <c:pt idx="215">
                  <c:v>21.6</c:v>
                </c:pt>
                <c:pt idx="216">
                  <c:v>21.299999999999901</c:v>
                </c:pt>
                <c:pt idx="217">
                  <c:v>20.5</c:v>
                </c:pt>
                <c:pt idx="218">
                  <c:v>19.600000000000001</c:v>
                </c:pt>
                <c:pt idx="219">
                  <c:v>19.399999999999999</c:v>
                </c:pt>
                <c:pt idx="220">
                  <c:v>19</c:v>
                </c:pt>
                <c:pt idx="221">
                  <c:v>18.399999999999999</c:v>
                </c:pt>
                <c:pt idx="222">
                  <c:v>18</c:v>
                </c:pt>
                <c:pt idx="223">
                  <c:v>17.899999999999999</c:v>
                </c:pt>
                <c:pt idx="224">
                  <c:v>16.899999999999999</c:v>
                </c:pt>
                <c:pt idx="225">
                  <c:v>16.600000000000001</c:v>
                </c:pt>
                <c:pt idx="226">
                  <c:v>16.600000000000001</c:v>
                </c:pt>
                <c:pt idx="227">
                  <c:v>16</c:v>
                </c:pt>
                <c:pt idx="228">
                  <c:v>15.9</c:v>
                </c:pt>
                <c:pt idx="229">
                  <c:v>15.9</c:v>
                </c:pt>
                <c:pt idx="230">
                  <c:v>15.9</c:v>
                </c:pt>
                <c:pt idx="231">
                  <c:v>15.7</c:v>
                </c:pt>
                <c:pt idx="232">
                  <c:v>14.4</c:v>
                </c:pt>
                <c:pt idx="233">
                  <c:v>13.5</c:v>
                </c:pt>
                <c:pt idx="234">
                  <c:v>13.4</c:v>
                </c:pt>
                <c:pt idx="235">
                  <c:v>13.3</c:v>
                </c:pt>
                <c:pt idx="236">
                  <c:v>12.3</c:v>
                </c:pt>
                <c:pt idx="237">
                  <c:v>12.2</c:v>
                </c:pt>
                <c:pt idx="238">
                  <c:v>11.2</c:v>
                </c:pt>
                <c:pt idx="239">
                  <c:v>11</c:v>
                </c:pt>
                <c:pt idx="240">
                  <c:v>10.8</c:v>
                </c:pt>
                <c:pt idx="241">
                  <c:v>7.9</c:v>
                </c:pt>
                <c:pt idx="242">
                  <c:v>7.7</c:v>
                </c:pt>
                <c:pt idx="243">
                  <c:v>6.6</c:v>
                </c:pt>
                <c:pt idx="244">
                  <c:v>5.6</c:v>
                </c:pt>
              </c:numCache>
            </c:numRef>
          </c:val>
          <c:extLst>
            <c:ext xmlns:c16="http://schemas.microsoft.com/office/drawing/2014/chart" uri="{C3380CC4-5D6E-409C-BE32-E72D297353CC}">
              <c16:uniqueId val="{00000000-79D2-884C-82B7-1A7599283116}"/>
            </c:ext>
          </c:extLst>
        </c:ser>
        <c:dLbls>
          <c:showLegendKey val="0"/>
          <c:showVal val="0"/>
          <c:showCatName val="0"/>
          <c:showSerName val="0"/>
          <c:showPercent val="0"/>
          <c:showBubbleSize val="0"/>
        </c:dLbls>
        <c:gapWidth val="219"/>
        <c:overlap val="-27"/>
        <c:axId val="1621004159"/>
        <c:axId val="1620247439"/>
      </c:barChart>
      <c:catAx>
        <c:axId val="1621004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0247439"/>
        <c:crosses val="autoZero"/>
        <c:auto val="1"/>
        <c:lblAlgn val="ctr"/>
        <c:lblOffset val="100"/>
        <c:noMultiLvlLbl val="0"/>
      </c:catAx>
      <c:valAx>
        <c:axId val="1620247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10041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sng"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6'!$T$9</c:f>
              <c:strCache>
                <c:ptCount val="1"/>
                <c:pt idx="0">
                  <c:v>Total International Students</c:v>
                </c:pt>
              </c:strCache>
            </c:strRef>
          </c:tx>
          <c:spPr>
            <a:solidFill>
              <a:schemeClr val="accent1"/>
            </a:solidFill>
            <a:ln>
              <a:noFill/>
            </a:ln>
            <a:effectLst/>
          </c:spPr>
          <c:invertIfNegative val="0"/>
          <c:cat>
            <c:strRef>
              <c:f>'Ques 6'!$S$10:$S$12</c:f>
              <c:strCache>
                <c:ptCount val="3"/>
                <c:pt idx="0">
                  <c:v>Times Higher Education World University Ranking</c:v>
                </c:pt>
                <c:pt idx="1">
                  <c:v>Shanghai Ranking</c:v>
                </c:pt>
                <c:pt idx="2">
                  <c:v>Center for World University Rankings</c:v>
                </c:pt>
              </c:strCache>
            </c:strRef>
          </c:cat>
          <c:val>
            <c:numRef>
              <c:f>'Ques 6'!$T$10:$T$12</c:f>
              <c:numCache>
                <c:formatCode>General</c:formatCode>
                <c:ptCount val="3"/>
                <c:pt idx="0">
                  <c:v>639287515</c:v>
                </c:pt>
                <c:pt idx="1">
                  <c:v>578743937</c:v>
                </c:pt>
                <c:pt idx="2">
                  <c:v>391065034</c:v>
                </c:pt>
              </c:numCache>
            </c:numRef>
          </c:val>
          <c:extLst>
            <c:ext xmlns:c16="http://schemas.microsoft.com/office/drawing/2014/chart" uri="{C3380CC4-5D6E-409C-BE32-E72D297353CC}">
              <c16:uniqueId val="{00000000-4C2B-6F44-A4E3-E577924ED85B}"/>
            </c:ext>
          </c:extLst>
        </c:ser>
        <c:dLbls>
          <c:showLegendKey val="0"/>
          <c:showVal val="0"/>
          <c:showCatName val="0"/>
          <c:showSerName val="0"/>
          <c:showPercent val="0"/>
          <c:showBubbleSize val="0"/>
        </c:dLbls>
        <c:gapWidth val="219"/>
        <c:overlap val="-27"/>
        <c:axId val="1749495264"/>
        <c:axId val="1749496992"/>
      </c:barChart>
      <c:catAx>
        <c:axId val="1749495264"/>
        <c:scaling>
          <c:orientation val="minMax"/>
        </c:scaling>
        <c:delete val="0"/>
        <c:axPos val="b"/>
        <c:numFmt formatCode="_(* #,##0_);_(* \(#,##0\);_(* &quot;-&quot;??_);_(@_)"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496992"/>
        <c:crosses val="autoZero"/>
        <c:auto val="1"/>
        <c:lblAlgn val="ctr"/>
        <c:lblOffset val="100"/>
        <c:noMultiLvlLbl val="0"/>
      </c:catAx>
      <c:valAx>
        <c:axId val="174949699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49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 Score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'Ques 9'!$Q$7</c:f>
              <c:strCache>
                <c:ptCount val="1"/>
                <c:pt idx="0">
                  <c:v>Total Score</c:v>
                </c:pt>
              </c:strCache>
            </c:strRef>
          </c:tx>
          <c:spPr>
            <a:ln w="19050" cap="rnd">
              <a:noFill/>
              <a:round/>
            </a:ln>
            <a:effectLst/>
          </c:spPr>
          <c:marker>
            <c:symbol val="circle"/>
            <c:size val="5"/>
            <c:spPr>
              <a:solidFill>
                <a:schemeClr val="accent1"/>
              </a:solidFill>
              <a:ln w="9525">
                <a:solidFill>
                  <a:schemeClr val="accent1"/>
                </a:solidFill>
              </a:ln>
              <a:effectLst/>
            </c:spPr>
          </c:marker>
          <c:xVal>
            <c:numRef>
              <c:f>'Ques 9'!$P$8:$P$252</c:f>
              <c:numCache>
                <c:formatCode>_(* #,##0_);_(* \(#,##0\);_(* "-"??_);_(@_)</c:formatCode>
                <c:ptCount val="245"/>
                <c:pt idx="0">
                  <c:v>7743</c:v>
                </c:pt>
                <c:pt idx="1">
                  <c:v>6003</c:v>
                </c:pt>
                <c:pt idx="2">
                  <c:v>3672</c:v>
                </c:pt>
                <c:pt idx="3">
                  <c:v>6786</c:v>
                </c:pt>
                <c:pt idx="4">
                  <c:v>7257.6</c:v>
                </c:pt>
                <c:pt idx="5">
                  <c:v>10266</c:v>
                </c:pt>
                <c:pt idx="6">
                  <c:v>10092</c:v>
                </c:pt>
                <c:pt idx="7">
                  <c:v>13480.8</c:v>
                </c:pt>
                <c:pt idx="8">
                  <c:v>4773.6000000000004</c:v>
                </c:pt>
                <c:pt idx="9">
                  <c:v>3801.6</c:v>
                </c:pt>
                <c:pt idx="10">
                  <c:v>8652</c:v>
                </c:pt>
                <c:pt idx="11">
                  <c:v>5837.4</c:v>
                </c:pt>
                <c:pt idx="12">
                  <c:v>1620</c:v>
                </c:pt>
                <c:pt idx="13">
                  <c:v>8812.7999999999993</c:v>
                </c:pt>
                <c:pt idx="14">
                  <c:v>2910.6</c:v>
                </c:pt>
                <c:pt idx="15">
                  <c:v>1944</c:v>
                </c:pt>
                <c:pt idx="16">
                  <c:v>4920.6000000000004</c:v>
                </c:pt>
                <c:pt idx="17">
                  <c:v>5655</c:v>
                </c:pt>
                <c:pt idx="18">
                  <c:v>11397</c:v>
                </c:pt>
                <c:pt idx="19">
                  <c:v>4048</c:v>
                </c:pt>
                <c:pt idx="20">
                  <c:v>9309</c:v>
                </c:pt>
                <c:pt idx="21">
                  <c:v>8000.4</c:v>
                </c:pt>
                <c:pt idx="22">
                  <c:v>4176</c:v>
                </c:pt>
                <c:pt idx="23">
                  <c:v>11923.2</c:v>
                </c:pt>
                <c:pt idx="24">
                  <c:v>2291.4</c:v>
                </c:pt>
                <c:pt idx="25">
                  <c:v>9045</c:v>
                </c:pt>
                <c:pt idx="26">
                  <c:v>3151.2</c:v>
                </c:pt>
                <c:pt idx="27">
                  <c:v>18973.5</c:v>
                </c:pt>
                <c:pt idx="28">
                  <c:v>15312</c:v>
                </c:pt>
                <c:pt idx="29">
                  <c:v>6351</c:v>
                </c:pt>
                <c:pt idx="30">
                  <c:v>4517.5</c:v>
                </c:pt>
                <c:pt idx="31">
                  <c:v>12229.8</c:v>
                </c:pt>
                <c:pt idx="32">
                  <c:v>5580</c:v>
                </c:pt>
                <c:pt idx="33">
                  <c:v>11836.8</c:v>
                </c:pt>
                <c:pt idx="34">
                  <c:v>16353</c:v>
                </c:pt>
                <c:pt idx="35">
                  <c:v>2589.6</c:v>
                </c:pt>
                <c:pt idx="36">
                  <c:v>712.5</c:v>
                </c:pt>
                <c:pt idx="37">
                  <c:v>1464</c:v>
                </c:pt>
                <c:pt idx="38">
                  <c:v>5752.8</c:v>
                </c:pt>
                <c:pt idx="39">
                  <c:v>7425.6</c:v>
                </c:pt>
                <c:pt idx="40">
                  <c:v>1706.4</c:v>
                </c:pt>
                <c:pt idx="41">
                  <c:v>6796.8</c:v>
                </c:pt>
                <c:pt idx="42">
                  <c:v>5888</c:v>
                </c:pt>
                <c:pt idx="43">
                  <c:v>6255</c:v>
                </c:pt>
                <c:pt idx="44">
                  <c:v>2268</c:v>
                </c:pt>
                <c:pt idx="45">
                  <c:v>11109</c:v>
                </c:pt>
                <c:pt idx="46">
                  <c:v>3132</c:v>
                </c:pt>
                <c:pt idx="47">
                  <c:v>2250</c:v>
                </c:pt>
                <c:pt idx="48">
                  <c:v>3000</c:v>
                </c:pt>
                <c:pt idx="49">
                  <c:v>9660.5</c:v>
                </c:pt>
                <c:pt idx="50">
                  <c:v>8726.4</c:v>
                </c:pt>
                <c:pt idx="51">
                  <c:v>2808</c:v>
                </c:pt>
                <c:pt idx="52">
                  <c:v>3892</c:v>
                </c:pt>
                <c:pt idx="53">
                  <c:v>3151</c:v>
                </c:pt>
                <c:pt idx="54">
                  <c:v>7482</c:v>
                </c:pt>
                <c:pt idx="55">
                  <c:v>5875.2</c:v>
                </c:pt>
                <c:pt idx="56">
                  <c:v>1530</c:v>
                </c:pt>
                <c:pt idx="57">
                  <c:v>3348</c:v>
                </c:pt>
                <c:pt idx="58">
                  <c:v>4140</c:v>
                </c:pt>
                <c:pt idx="59">
                  <c:v>3445.2</c:v>
                </c:pt>
                <c:pt idx="60">
                  <c:v>3360</c:v>
                </c:pt>
                <c:pt idx="61">
                  <c:v>1943</c:v>
                </c:pt>
                <c:pt idx="62">
                  <c:v>4588.5</c:v>
                </c:pt>
                <c:pt idx="63">
                  <c:v>11508</c:v>
                </c:pt>
                <c:pt idx="64">
                  <c:v>6469.5</c:v>
                </c:pt>
                <c:pt idx="65">
                  <c:v>1127.5</c:v>
                </c:pt>
                <c:pt idx="66">
                  <c:v>10504</c:v>
                </c:pt>
                <c:pt idx="67">
                  <c:v>5385.6</c:v>
                </c:pt>
                <c:pt idx="68">
                  <c:v>3070.2</c:v>
                </c:pt>
                <c:pt idx="69">
                  <c:v>11145.6</c:v>
                </c:pt>
                <c:pt idx="70">
                  <c:v>601.79999999999995</c:v>
                </c:pt>
                <c:pt idx="71">
                  <c:v>3888</c:v>
                </c:pt>
                <c:pt idx="72">
                  <c:v>2462.4</c:v>
                </c:pt>
                <c:pt idx="73">
                  <c:v>2888.5</c:v>
                </c:pt>
                <c:pt idx="74">
                  <c:v>3120</c:v>
                </c:pt>
                <c:pt idx="75">
                  <c:v>5428.8</c:v>
                </c:pt>
                <c:pt idx="76">
                  <c:v>10627.5</c:v>
                </c:pt>
                <c:pt idx="77">
                  <c:v>7350</c:v>
                </c:pt>
                <c:pt idx="78">
                  <c:v>11576.5</c:v>
                </c:pt>
                <c:pt idx="79">
                  <c:v>4898.3999999999996</c:v>
                </c:pt>
                <c:pt idx="80">
                  <c:v>4743</c:v>
                </c:pt>
                <c:pt idx="81">
                  <c:v>4960.8</c:v>
                </c:pt>
                <c:pt idx="82">
                  <c:v>4255</c:v>
                </c:pt>
                <c:pt idx="83">
                  <c:v>3105</c:v>
                </c:pt>
                <c:pt idx="84">
                  <c:v>4517.5</c:v>
                </c:pt>
                <c:pt idx="85">
                  <c:v>717.6</c:v>
                </c:pt>
                <c:pt idx="86">
                  <c:v>3822</c:v>
                </c:pt>
                <c:pt idx="87">
                  <c:v>2640</c:v>
                </c:pt>
                <c:pt idx="88">
                  <c:v>11049</c:v>
                </c:pt>
                <c:pt idx="89">
                  <c:v>10639.5</c:v>
                </c:pt>
                <c:pt idx="90">
                  <c:v>7257.6</c:v>
                </c:pt>
                <c:pt idx="91">
                  <c:v>1980</c:v>
                </c:pt>
                <c:pt idx="92">
                  <c:v>1840</c:v>
                </c:pt>
                <c:pt idx="93">
                  <c:v>11151</c:v>
                </c:pt>
                <c:pt idx="94">
                  <c:v>10494.5</c:v>
                </c:pt>
                <c:pt idx="95">
                  <c:v>3962.4</c:v>
                </c:pt>
                <c:pt idx="96">
                  <c:v>2340</c:v>
                </c:pt>
                <c:pt idx="97">
                  <c:v>4238.5</c:v>
                </c:pt>
                <c:pt idx="98">
                  <c:v>2262.5</c:v>
                </c:pt>
                <c:pt idx="99">
                  <c:v>297</c:v>
                </c:pt>
                <c:pt idx="100">
                  <c:v>2722.5</c:v>
                </c:pt>
                <c:pt idx="101">
                  <c:v>2678.4</c:v>
                </c:pt>
                <c:pt idx="102">
                  <c:v>5671.2</c:v>
                </c:pt>
                <c:pt idx="103">
                  <c:v>242</c:v>
                </c:pt>
                <c:pt idx="104">
                  <c:v>2445.5</c:v>
                </c:pt>
                <c:pt idx="105">
                  <c:v>3680</c:v>
                </c:pt>
                <c:pt idx="106">
                  <c:v>2737</c:v>
                </c:pt>
                <c:pt idx="107">
                  <c:v>5060</c:v>
                </c:pt>
                <c:pt idx="108">
                  <c:v>7275</c:v>
                </c:pt>
                <c:pt idx="109">
                  <c:v>12570</c:v>
                </c:pt>
                <c:pt idx="110">
                  <c:v>292.60000000000002</c:v>
                </c:pt>
                <c:pt idx="111">
                  <c:v>4368</c:v>
                </c:pt>
                <c:pt idx="112">
                  <c:v>9027.5</c:v>
                </c:pt>
                <c:pt idx="113">
                  <c:v>1150</c:v>
                </c:pt>
                <c:pt idx="114">
                  <c:v>19232.400000000001</c:v>
                </c:pt>
                <c:pt idx="115">
                  <c:v>4648.8</c:v>
                </c:pt>
                <c:pt idx="116">
                  <c:v>14056.2</c:v>
                </c:pt>
                <c:pt idx="117">
                  <c:v>7776</c:v>
                </c:pt>
                <c:pt idx="118">
                  <c:v>3680</c:v>
                </c:pt>
                <c:pt idx="119">
                  <c:v>5421</c:v>
                </c:pt>
                <c:pt idx="120">
                  <c:v>2775</c:v>
                </c:pt>
                <c:pt idx="121">
                  <c:v>13291.2</c:v>
                </c:pt>
                <c:pt idx="122">
                  <c:v>3248</c:v>
                </c:pt>
                <c:pt idx="123">
                  <c:v>621.6</c:v>
                </c:pt>
                <c:pt idx="124">
                  <c:v>3013</c:v>
                </c:pt>
                <c:pt idx="125">
                  <c:v>4836</c:v>
                </c:pt>
                <c:pt idx="126">
                  <c:v>6454.8</c:v>
                </c:pt>
                <c:pt idx="127">
                  <c:v>1305</c:v>
                </c:pt>
                <c:pt idx="128">
                  <c:v>1560.6</c:v>
                </c:pt>
                <c:pt idx="129">
                  <c:v>683.2</c:v>
                </c:pt>
                <c:pt idx="130">
                  <c:v>13398</c:v>
                </c:pt>
                <c:pt idx="131">
                  <c:v>2465</c:v>
                </c:pt>
                <c:pt idx="132">
                  <c:v>4347</c:v>
                </c:pt>
                <c:pt idx="133">
                  <c:v>9249.6</c:v>
                </c:pt>
                <c:pt idx="134">
                  <c:v>512.6</c:v>
                </c:pt>
                <c:pt idx="135">
                  <c:v>14086.8</c:v>
                </c:pt>
                <c:pt idx="136">
                  <c:v>569.79999999999995</c:v>
                </c:pt>
                <c:pt idx="137">
                  <c:v>3634</c:v>
                </c:pt>
                <c:pt idx="138">
                  <c:v>4462</c:v>
                </c:pt>
                <c:pt idx="139">
                  <c:v>1754.4</c:v>
                </c:pt>
                <c:pt idx="140">
                  <c:v>2432</c:v>
                </c:pt>
                <c:pt idx="141">
                  <c:v>5957</c:v>
                </c:pt>
                <c:pt idx="142">
                  <c:v>2928</c:v>
                </c:pt>
                <c:pt idx="143">
                  <c:v>1700</c:v>
                </c:pt>
                <c:pt idx="144">
                  <c:v>4002</c:v>
                </c:pt>
                <c:pt idx="145">
                  <c:v>5783.4</c:v>
                </c:pt>
                <c:pt idx="146">
                  <c:v>3657</c:v>
                </c:pt>
                <c:pt idx="147">
                  <c:v>14531.4</c:v>
                </c:pt>
                <c:pt idx="148">
                  <c:v>3828</c:v>
                </c:pt>
                <c:pt idx="149">
                  <c:v>431.2</c:v>
                </c:pt>
                <c:pt idx="150">
                  <c:v>1827.5</c:v>
                </c:pt>
                <c:pt idx="151">
                  <c:v>4492.8</c:v>
                </c:pt>
                <c:pt idx="152">
                  <c:v>4243.2</c:v>
                </c:pt>
                <c:pt idx="153">
                  <c:v>6936</c:v>
                </c:pt>
                <c:pt idx="154">
                  <c:v>3381</c:v>
                </c:pt>
                <c:pt idx="155">
                  <c:v>192</c:v>
                </c:pt>
                <c:pt idx="156">
                  <c:v>11212.8</c:v>
                </c:pt>
                <c:pt idx="157">
                  <c:v>365.2</c:v>
                </c:pt>
                <c:pt idx="158">
                  <c:v>948.6</c:v>
                </c:pt>
                <c:pt idx="159">
                  <c:v>5054.3999999999996</c:v>
                </c:pt>
                <c:pt idx="160">
                  <c:v>3381</c:v>
                </c:pt>
                <c:pt idx="161">
                  <c:v>11070</c:v>
                </c:pt>
                <c:pt idx="162">
                  <c:v>2849.5</c:v>
                </c:pt>
                <c:pt idx="163">
                  <c:v>15435</c:v>
                </c:pt>
                <c:pt idx="164">
                  <c:v>12636</c:v>
                </c:pt>
                <c:pt idx="165">
                  <c:v>24217.599999999999</c:v>
                </c:pt>
                <c:pt idx="166">
                  <c:v>365.2</c:v>
                </c:pt>
                <c:pt idx="167">
                  <c:v>6348</c:v>
                </c:pt>
                <c:pt idx="168">
                  <c:v>1243.2</c:v>
                </c:pt>
                <c:pt idx="169">
                  <c:v>5865.6</c:v>
                </c:pt>
                <c:pt idx="170">
                  <c:v>1920</c:v>
                </c:pt>
                <c:pt idx="171">
                  <c:v>5850.9</c:v>
                </c:pt>
                <c:pt idx="172">
                  <c:v>5658</c:v>
                </c:pt>
                <c:pt idx="173">
                  <c:v>371.8</c:v>
                </c:pt>
                <c:pt idx="174">
                  <c:v>6224</c:v>
                </c:pt>
                <c:pt idx="175">
                  <c:v>237.6</c:v>
                </c:pt>
                <c:pt idx="176">
                  <c:v>345.4</c:v>
                </c:pt>
                <c:pt idx="177">
                  <c:v>1183.2</c:v>
                </c:pt>
                <c:pt idx="178">
                  <c:v>302.39999999999998</c:v>
                </c:pt>
                <c:pt idx="179">
                  <c:v>3153.6</c:v>
                </c:pt>
                <c:pt idx="180">
                  <c:v>7257</c:v>
                </c:pt>
                <c:pt idx="181">
                  <c:v>418</c:v>
                </c:pt>
                <c:pt idx="182">
                  <c:v>1435.2</c:v>
                </c:pt>
                <c:pt idx="183">
                  <c:v>349.8</c:v>
                </c:pt>
                <c:pt idx="184">
                  <c:v>622.6</c:v>
                </c:pt>
                <c:pt idx="185">
                  <c:v>13552.5</c:v>
                </c:pt>
                <c:pt idx="186">
                  <c:v>1620</c:v>
                </c:pt>
                <c:pt idx="187">
                  <c:v>5394</c:v>
                </c:pt>
                <c:pt idx="188">
                  <c:v>7992.5</c:v>
                </c:pt>
                <c:pt idx="189">
                  <c:v>9032.4</c:v>
                </c:pt>
                <c:pt idx="190">
                  <c:v>2268</c:v>
                </c:pt>
                <c:pt idx="191">
                  <c:v>3248</c:v>
                </c:pt>
                <c:pt idx="192">
                  <c:v>3600</c:v>
                </c:pt>
                <c:pt idx="193">
                  <c:v>2396.8000000000002</c:v>
                </c:pt>
                <c:pt idx="194">
                  <c:v>9649.2000000000007</c:v>
                </c:pt>
                <c:pt idx="195">
                  <c:v>14575.5</c:v>
                </c:pt>
                <c:pt idx="196">
                  <c:v>1285.2</c:v>
                </c:pt>
                <c:pt idx="197">
                  <c:v>1632</c:v>
                </c:pt>
                <c:pt idx="198">
                  <c:v>9039</c:v>
                </c:pt>
                <c:pt idx="199">
                  <c:v>4399</c:v>
                </c:pt>
                <c:pt idx="200">
                  <c:v>2080</c:v>
                </c:pt>
                <c:pt idx="201">
                  <c:v>2653.6</c:v>
                </c:pt>
                <c:pt idx="202">
                  <c:v>1509.6</c:v>
                </c:pt>
                <c:pt idx="203">
                  <c:v>5465.6</c:v>
                </c:pt>
                <c:pt idx="204">
                  <c:v>2072</c:v>
                </c:pt>
                <c:pt idx="205">
                  <c:v>6720</c:v>
                </c:pt>
                <c:pt idx="206">
                  <c:v>820.8</c:v>
                </c:pt>
                <c:pt idx="207">
                  <c:v>132.6</c:v>
                </c:pt>
                <c:pt idx="208">
                  <c:v>2193</c:v>
                </c:pt>
                <c:pt idx="209">
                  <c:v>817.6</c:v>
                </c:pt>
                <c:pt idx="210">
                  <c:v>10001.6</c:v>
                </c:pt>
                <c:pt idx="211">
                  <c:v>4208</c:v>
                </c:pt>
                <c:pt idx="212">
                  <c:v>4761</c:v>
                </c:pt>
                <c:pt idx="213">
                  <c:v>173.8</c:v>
                </c:pt>
                <c:pt idx="214">
                  <c:v>724.2</c:v>
                </c:pt>
                <c:pt idx="215">
                  <c:v>2948.4</c:v>
                </c:pt>
                <c:pt idx="216">
                  <c:v>2144</c:v>
                </c:pt>
                <c:pt idx="217">
                  <c:v>1440</c:v>
                </c:pt>
                <c:pt idx="218">
                  <c:v>1276.8</c:v>
                </c:pt>
                <c:pt idx="219">
                  <c:v>1234.2</c:v>
                </c:pt>
                <c:pt idx="220">
                  <c:v>1856.4</c:v>
                </c:pt>
                <c:pt idx="221">
                  <c:v>3090.6</c:v>
                </c:pt>
                <c:pt idx="222">
                  <c:v>116.4</c:v>
                </c:pt>
                <c:pt idx="223">
                  <c:v>1026</c:v>
                </c:pt>
                <c:pt idx="224">
                  <c:v>548.1</c:v>
                </c:pt>
                <c:pt idx="225">
                  <c:v>845.6</c:v>
                </c:pt>
                <c:pt idx="226">
                  <c:v>168</c:v>
                </c:pt>
                <c:pt idx="227">
                  <c:v>767.2</c:v>
                </c:pt>
                <c:pt idx="228">
                  <c:v>1400</c:v>
                </c:pt>
                <c:pt idx="229">
                  <c:v>924</c:v>
                </c:pt>
                <c:pt idx="230">
                  <c:v>224.4</c:v>
                </c:pt>
                <c:pt idx="231">
                  <c:v>487.2</c:v>
                </c:pt>
                <c:pt idx="232">
                  <c:v>352</c:v>
                </c:pt>
                <c:pt idx="233">
                  <c:v>349.8</c:v>
                </c:pt>
                <c:pt idx="234">
                  <c:v>95.4</c:v>
                </c:pt>
                <c:pt idx="235">
                  <c:v>268.39999999999998</c:v>
                </c:pt>
                <c:pt idx="236">
                  <c:v>231</c:v>
                </c:pt>
                <c:pt idx="237">
                  <c:v>80.400000000000006</c:v>
                </c:pt>
                <c:pt idx="238">
                  <c:v>270.60000000000002</c:v>
                </c:pt>
                <c:pt idx="239">
                  <c:v>954.8</c:v>
                </c:pt>
                <c:pt idx="240">
                  <c:v>532.4</c:v>
                </c:pt>
                <c:pt idx="241">
                  <c:v>67.2</c:v>
                </c:pt>
                <c:pt idx="242">
                  <c:v>39.6</c:v>
                </c:pt>
                <c:pt idx="243">
                  <c:v>950.4</c:v>
                </c:pt>
                <c:pt idx="244">
                  <c:v>107.4</c:v>
                </c:pt>
              </c:numCache>
            </c:numRef>
          </c:xVal>
          <c:yVal>
            <c:numRef>
              <c:f>'Ques 9'!$Q$8:$Q$252</c:f>
              <c:numCache>
                <c:formatCode>_(* #,##0_);_(* \(#,##0\);_(* "-"??_);_(@_)</c:formatCode>
                <c:ptCount val="245"/>
                <c:pt idx="0">
                  <c:v>64956</c:v>
                </c:pt>
                <c:pt idx="1">
                  <c:v>58482</c:v>
                </c:pt>
                <c:pt idx="2">
                  <c:v>23064</c:v>
                </c:pt>
                <c:pt idx="3">
                  <c:v>53010</c:v>
                </c:pt>
                <c:pt idx="4">
                  <c:v>54654</c:v>
                </c:pt>
                <c:pt idx="5">
                  <c:v>55344</c:v>
                </c:pt>
                <c:pt idx="6">
                  <c:v>49068</c:v>
                </c:pt>
                <c:pt idx="7">
                  <c:v>49812</c:v>
                </c:pt>
                <c:pt idx="8">
                  <c:v>28440</c:v>
                </c:pt>
                <c:pt idx="9">
                  <c:v>46458</c:v>
                </c:pt>
                <c:pt idx="10">
                  <c:v>41736</c:v>
                </c:pt>
                <c:pt idx="11">
                  <c:v>48978</c:v>
                </c:pt>
                <c:pt idx="12">
                  <c:v>25362</c:v>
                </c:pt>
                <c:pt idx="13">
                  <c:v>43128</c:v>
                </c:pt>
                <c:pt idx="14">
                  <c:v>17124</c:v>
                </c:pt>
                <c:pt idx="15">
                  <c:v>15936</c:v>
                </c:pt>
                <c:pt idx="16">
                  <c:v>46266</c:v>
                </c:pt>
                <c:pt idx="17">
                  <c:v>41214</c:v>
                </c:pt>
                <c:pt idx="18">
                  <c:v>47724</c:v>
                </c:pt>
                <c:pt idx="19">
                  <c:v>25495</c:v>
                </c:pt>
                <c:pt idx="20">
                  <c:v>48498</c:v>
                </c:pt>
                <c:pt idx="21">
                  <c:v>34782</c:v>
                </c:pt>
                <c:pt idx="22">
                  <c:v>40296</c:v>
                </c:pt>
                <c:pt idx="23">
                  <c:v>42174</c:v>
                </c:pt>
                <c:pt idx="24">
                  <c:v>18906</c:v>
                </c:pt>
                <c:pt idx="25">
                  <c:v>34224</c:v>
                </c:pt>
                <c:pt idx="26">
                  <c:v>38454</c:v>
                </c:pt>
                <c:pt idx="27">
                  <c:v>37210</c:v>
                </c:pt>
                <c:pt idx="28">
                  <c:v>45366</c:v>
                </c:pt>
                <c:pt idx="29">
                  <c:v>37776</c:v>
                </c:pt>
                <c:pt idx="30">
                  <c:v>37085</c:v>
                </c:pt>
                <c:pt idx="31">
                  <c:v>31368</c:v>
                </c:pt>
                <c:pt idx="32">
                  <c:v>31638</c:v>
                </c:pt>
                <c:pt idx="33">
                  <c:v>39246</c:v>
                </c:pt>
                <c:pt idx="34">
                  <c:v>36378</c:v>
                </c:pt>
                <c:pt idx="35">
                  <c:v>27510</c:v>
                </c:pt>
                <c:pt idx="36">
                  <c:v>8285</c:v>
                </c:pt>
                <c:pt idx="37">
                  <c:v>30505</c:v>
                </c:pt>
                <c:pt idx="38">
                  <c:v>29232</c:v>
                </c:pt>
                <c:pt idx="39">
                  <c:v>40560</c:v>
                </c:pt>
                <c:pt idx="40">
                  <c:v>13158</c:v>
                </c:pt>
                <c:pt idx="41">
                  <c:v>36684</c:v>
                </c:pt>
                <c:pt idx="42">
                  <c:v>22255</c:v>
                </c:pt>
                <c:pt idx="43">
                  <c:v>33580</c:v>
                </c:pt>
                <c:pt idx="44">
                  <c:v>15324</c:v>
                </c:pt>
                <c:pt idx="45">
                  <c:v>36360</c:v>
                </c:pt>
                <c:pt idx="46">
                  <c:v>39138</c:v>
                </c:pt>
                <c:pt idx="47">
                  <c:v>7725</c:v>
                </c:pt>
                <c:pt idx="48">
                  <c:v>20075</c:v>
                </c:pt>
                <c:pt idx="49">
                  <c:v>30680</c:v>
                </c:pt>
                <c:pt idx="50">
                  <c:v>39630</c:v>
                </c:pt>
                <c:pt idx="51">
                  <c:v>11724</c:v>
                </c:pt>
                <c:pt idx="52">
                  <c:v>30200</c:v>
                </c:pt>
                <c:pt idx="53">
                  <c:v>19990</c:v>
                </c:pt>
                <c:pt idx="54">
                  <c:v>40062</c:v>
                </c:pt>
                <c:pt idx="55">
                  <c:v>37422</c:v>
                </c:pt>
                <c:pt idx="56">
                  <c:v>23785</c:v>
                </c:pt>
                <c:pt idx="57">
                  <c:v>14190</c:v>
                </c:pt>
                <c:pt idx="58">
                  <c:v>27690</c:v>
                </c:pt>
                <c:pt idx="59">
                  <c:v>22476</c:v>
                </c:pt>
                <c:pt idx="60">
                  <c:v>26180</c:v>
                </c:pt>
                <c:pt idx="61">
                  <c:v>8635</c:v>
                </c:pt>
                <c:pt idx="62">
                  <c:v>17795</c:v>
                </c:pt>
                <c:pt idx="63">
                  <c:v>42648</c:v>
                </c:pt>
                <c:pt idx="64">
                  <c:v>22870</c:v>
                </c:pt>
                <c:pt idx="65">
                  <c:v>21430</c:v>
                </c:pt>
                <c:pt idx="66">
                  <c:v>29670</c:v>
                </c:pt>
                <c:pt idx="67">
                  <c:v>28920</c:v>
                </c:pt>
                <c:pt idx="68">
                  <c:v>16701</c:v>
                </c:pt>
                <c:pt idx="69">
                  <c:v>37560</c:v>
                </c:pt>
                <c:pt idx="70">
                  <c:v>2295</c:v>
                </c:pt>
                <c:pt idx="71">
                  <c:v>11688</c:v>
                </c:pt>
                <c:pt idx="72">
                  <c:v>14238</c:v>
                </c:pt>
                <c:pt idx="73">
                  <c:v>22970</c:v>
                </c:pt>
                <c:pt idx="74">
                  <c:v>32658</c:v>
                </c:pt>
                <c:pt idx="75">
                  <c:v>33096</c:v>
                </c:pt>
                <c:pt idx="76">
                  <c:v>13735</c:v>
                </c:pt>
                <c:pt idx="77">
                  <c:v>15372</c:v>
                </c:pt>
                <c:pt idx="78">
                  <c:v>27015</c:v>
                </c:pt>
                <c:pt idx="79">
                  <c:v>32490</c:v>
                </c:pt>
                <c:pt idx="80">
                  <c:v>21095</c:v>
                </c:pt>
                <c:pt idx="81">
                  <c:v>46812</c:v>
                </c:pt>
                <c:pt idx="82">
                  <c:v>30245</c:v>
                </c:pt>
                <c:pt idx="83">
                  <c:v>21220</c:v>
                </c:pt>
                <c:pt idx="84">
                  <c:v>35135</c:v>
                </c:pt>
                <c:pt idx="85">
                  <c:v>14860</c:v>
                </c:pt>
                <c:pt idx="86">
                  <c:v>17864</c:v>
                </c:pt>
                <c:pt idx="87">
                  <c:v>22175</c:v>
                </c:pt>
                <c:pt idx="88">
                  <c:v>38676</c:v>
                </c:pt>
                <c:pt idx="89">
                  <c:v>32595</c:v>
                </c:pt>
                <c:pt idx="90">
                  <c:v>41640</c:v>
                </c:pt>
                <c:pt idx="91">
                  <c:v>22220</c:v>
                </c:pt>
                <c:pt idx="92">
                  <c:v>36350</c:v>
                </c:pt>
                <c:pt idx="93">
                  <c:v>26664</c:v>
                </c:pt>
                <c:pt idx="94">
                  <c:v>37950</c:v>
                </c:pt>
                <c:pt idx="95">
                  <c:v>35886</c:v>
                </c:pt>
                <c:pt idx="96">
                  <c:v>17324</c:v>
                </c:pt>
                <c:pt idx="97">
                  <c:v>9935</c:v>
                </c:pt>
                <c:pt idx="98">
                  <c:v>7280</c:v>
                </c:pt>
                <c:pt idx="99">
                  <c:v>5837</c:v>
                </c:pt>
                <c:pt idx="100">
                  <c:v>25305</c:v>
                </c:pt>
                <c:pt idx="101">
                  <c:v>12510</c:v>
                </c:pt>
                <c:pt idx="102">
                  <c:v>30198</c:v>
                </c:pt>
                <c:pt idx="103">
                  <c:v>8041</c:v>
                </c:pt>
                <c:pt idx="104">
                  <c:v>19230</c:v>
                </c:pt>
                <c:pt idx="105">
                  <c:v>33055</c:v>
                </c:pt>
                <c:pt idx="106">
                  <c:v>22510</c:v>
                </c:pt>
                <c:pt idx="107">
                  <c:v>24370</c:v>
                </c:pt>
                <c:pt idx="108">
                  <c:v>28075</c:v>
                </c:pt>
                <c:pt idx="109">
                  <c:v>16626</c:v>
                </c:pt>
                <c:pt idx="110">
                  <c:v>4146</c:v>
                </c:pt>
                <c:pt idx="111">
                  <c:v>31224</c:v>
                </c:pt>
                <c:pt idx="112">
                  <c:v>25165</c:v>
                </c:pt>
                <c:pt idx="113">
                  <c:v>26995</c:v>
                </c:pt>
                <c:pt idx="114">
                  <c:v>31614</c:v>
                </c:pt>
                <c:pt idx="115">
                  <c:v>42954</c:v>
                </c:pt>
                <c:pt idx="116">
                  <c:v>44538</c:v>
                </c:pt>
                <c:pt idx="117">
                  <c:v>26502</c:v>
                </c:pt>
                <c:pt idx="118">
                  <c:v>20960</c:v>
                </c:pt>
                <c:pt idx="119">
                  <c:v>26775</c:v>
                </c:pt>
                <c:pt idx="120">
                  <c:v>27940</c:v>
                </c:pt>
                <c:pt idx="121">
                  <c:v>17214</c:v>
                </c:pt>
                <c:pt idx="122">
                  <c:v>18385</c:v>
                </c:pt>
                <c:pt idx="123">
                  <c:v>11744</c:v>
                </c:pt>
                <c:pt idx="124">
                  <c:v>26925</c:v>
                </c:pt>
                <c:pt idx="125">
                  <c:v>26148</c:v>
                </c:pt>
                <c:pt idx="126">
                  <c:v>38346</c:v>
                </c:pt>
                <c:pt idx="127">
                  <c:v>7740</c:v>
                </c:pt>
                <c:pt idx="128">
                  <c:v>13917</c:v>
                </c:pt>
                <c:pt idx="129">
                  <c:v>6438</c:v>
                </c:pt>
                <c:pt idx="130">
                  <c:v>46398</c:v>
                </c:pt>
                <c:pt idx="131">
                  <c:v>9305</c:v>
                </c:pt>
                <c:pt idx="132">
                  <c:v>26860</c:v>
                </c:pt>
                <c:pt idx="133">
                  <c:v>29922</c:v>
                </c:pt>
                <c:pt idx="134">
                  <c:v>9186</c:v>
                </c:pt>
                <c:pt idx="135">
                  <c:v>43536</c:v>
                </c:pt>
                <c:pt idx="136">
                  <c:v>5709</c:v>
                </c:pt>
                <c:pt idx="137">
                  <c:v>28645</c:v>
                </c:pt>
                <c:pt idx="138">
                  <c:v>27525</c:v>
                </c:pt>
                <c:pt idx="139">
                  <c:v>22977</c:v>
                </c:pt>
                <c:pt idx="140">
                  <c:v>19520</c:v>
                </c:pt>
                <c:pt idx="141">
                  <c:v>18995</c:v>
                </c:pt>
                <c:pt idx="142">
                  <c:v>26696</c:v>
                </c:pt>
                <c:pt idx="143">
                  <c:v>6110</c:v>
                </c:pt>
                <c:pt idx="144">
                  <c:v>20300</c:v>
                </c:pt>
                <c:pt idx="145">
                  <c:v>26220</c:v>
                </c:pt>
                <c:pt idx="146">
                  <c:v>25575</c:v>
                </c:pt>
                <c:pt idx="147">
                  <c:v>34104</c:v>
                </c:pt>
                <c:pt idx="148">
                  <c:v>28725</c:v>
                </c:pt>
                <c:pt idx="149">
                  <c:v>8229</c:v>
                </c:pt>
                <c:pt idx="150">
                  <c:v>21795</c:v>
                </c:pt>
                <c:pt idx="151">
                  <c:v>28236</c:v>
                </c:pt>
                <c:pt idx="152">
                  <c:v>28368</c:v>
                </c:pt>
                <c:pt idx="153">
                  <c:v>25630</c:v>
                </c:pt>
                <c:pt idx="154">
                  <c:v>18935</c:v>
                </c:pt>
                <c:pt idx="155">
                  <c:v>240</c:v>
                </c:pt>
                <c:pt idx="156">
                  <c:v>31650</c:v>
                </c:pt>
                <c:pt idx="157">
                  <c:v>4227</c:v>
                </c:pt>
                <c:pt idx="158">
                  <c:v>10500</c:v>
                </c:pt>
                <c:pt idx="159">
                  <c:v>36498</c:v>
                </c:pt>
                <c:pt idx="160">
                  <c:v>29520</c:v>
                </c:pt>
                <c:pt idx="161">
                  <c:v>36408</c:v>
                </c:pt>
                <c:pt idx="162">
                  <c:v>35540</c:v>
                </c:pt>
                <c:pt idx="163">
                  <c:v>31746</c:v>
                </c:pt>
                <c:pt idx="164">
                  <c:v>27984</c:v>
                </c:pt>
                <c:pt idx="165">
                  <c:v>17696</c:v>
                </c:pt>
                <c:pt idx="166">
                  <c:v>6417</c:v>
                </c:pt>
                <c:pt idx="167">
                  <c:v>24670</c:v>
                </c:pt>
                <c:pt idx="168">
                  <c:v>15010</c:v>
                </c:pt>
                <c:pt idx="169">
                  <c:v>38172</c:v>
                </c:pt>
                <c:pt idx="170">
                  <c:v>26016</c:v>
                </c:pt>
                <c:pt idx="171">
                  <c:v>20169</c:v>
                </c:pt>
                <c:pt idx="172">
                  <c:v>22080</c:v>
                </c:pt>
                <c:pt idx="173">
                  <c:v>4535</c:v>
                </c:pt>
                <c:pt idx="174">
                  <c:v>15792</c:v>
                </c:pt>
                <c:pt idx="175">
                  <c:v>4087</c:v>
                </c:pt>
                <c:pt idx="176">
                  <c:v>2868</c:v>
                </c:pt>
                <c:pt idx="177">
                  <c:v>11205</c:v>
                </c:pt>
                <c:pt idx="178">
                  <c:v>4069</c:v>
                </c:pt>
                <c:pt idx="179">
                  <c:v>13170</c:v>
                </c:pt>
                <c:pt idx="180">
                  <c:v>32934</c:v>
                </c:pt>
                <c:pt idx="181">
                  <c:v>6463</c:v>
                </c:pt>
                <c:pt idx="182">
                  <c:v>18648</c:v>
                </c:pt>
                <c:pt idx="183">
                  <c:v>3960</c:v>
                </c:pt>
                <c:pt idx="184">
                  <c:v>5241</c:v>
                </c:pt>
                <c:pt idx="185">
                  <c:v>34195</c:v>
                </c:pt>
                <c:pt idx="186">
                  <c:v>9700</c:v>
                </c:pt>
                <c:pt idx="187">
                  <c:v>18185</c:v>
                </c:pt>
                <c:pt idx="188">
                  <c:v>44840</c:v>
                </c:pt>
                <c:pt idx="189">
                  <c:v>23552</c:v>
                </c:pt>
                <c:pt idx="190">
                  <c:v>21920</c:v>
                </c:pt>
                <c:pt idx="191">
                  <c:v>20208</c:v>
                </c:pt>
                <c:pt idx="192">
                  <c:v>19072</c:v>
                </c:pt>
                <c:pt idx="193">
                  <c:v>16532</c:v>
                </c:pt>
                <c:pt idx="194">
                  <c:v>22868</c:v>
                </c:pt>
                <c:pt idx="195">
                  <c:v>33140</c:v>
                </c:pt>
                <c:pt idx="196">
                  <c:v>13731</c:v>
                </c:pt>
                <c:pt idx="197">
                  <c:v>18036</c:v>
                </c:pt>
                <c:pt idx="198">
                  <c:v>24705</c:v>
                </c:pt>
                <c:pt idx="199">
                  <c:v>26120</c:v>
                </c:pt>
                <c:pt idx="200">
                  <c:v>15916</c:v>
                </c:pt>
                <c:pt idx="201">
                  <c:v>5208</c:v>
                </c:pt>
                <c:pt idx="202">
                  <c:v>15084</c:v>
                </c:pt>
                <c:pt idx="203">
                  <c:v>14780</c:v>
                </c:pt>
                <c:pt idx="204">
                  <c:v>6770</c:v>
                </c:pt>
                <c:pt idx="205">
                  <c:v>17836</c:v>
                </c:pt>
                <c:pt idx="206">
                  <c:v>13780</c:v>
                </c:pt>
                <c:pt idx="207">
                  <c:v>323</c:v>
                </c:pt>
                <c:pt idx="208">
                  <c:v>19857</c:v>
                </c:pt>
                <c:pt idx="209">
                  <c:v>7930</c:v>
                </c:pt>
                <c:pt idx="210">
                  <c:v>27792</c:v>
                </c:pt>
                <c:pt idx="211">
                  <c:v>19072</c:v>
                </c:pt>
                <c:pt idx="212">
                  <c:v>25930</c:v>
                </c:pt>
                <c:pt idx="213">
                  <c:v>4379</c:v>
                </c:pt>
                <c:pt idx="214">
                  <c:v>21282</c:v>
                </c:pt>
                <c:pt idx="215">
                  <c:v>23724</c:v>
                </c:pt>
                <c:pt idx="216">
                  <c:v>21664</c:v>
                </c:pt>
                <c:pt idx="217">
                  <c:v>4876</c:v>
                </c:pt>
                <c:pt idx="218">
                  <c:v>7340</c:v>
                </c:pt>
                <c:pt idx="219">
                  <c:v>12009</c:v>
                </c:pt>
                <c:pt idx="220">
                  <c:v>20439</c:v>
                </c:pt>
                <c:pt idx="221">
                  <c:v>16965</c:v>
                </c:pt>
                <c:pt idx="222">
                  <c:v>283</c:v>
                </c:pt>
                <c:pt idx="223">
                  <c:v>2505</c:v>
                </c:pt>
                <c:pt idx="224">
                  <c:v>2406</c:v>
                </c:pt>
                <c:pt idx="225">
                  <c:v>8106</c:v>
                </c:pt>
                <c:pt idx="226">
                  <c:v>8585</c:v>
                </c:pt>
                <c:pt idx="227">
                  <c:v>17244</c:v>
                </c:pt>
                <c:pt idx="228">
                  <c:v>17246</c:v>
                </c:pt>
                <c:pt idx="229">
                  <c:v>13706</c:v>
                </c:pt>
                <c:pt idx="230">
                  <c:v>350</c:v>
                </c:pt>
                <c:pt idx="231">
                  <c:v>1364</c:v>
                </c:pt>
                <c:pt idx="232">
                  <c:v>7577</c:v>
                </c:pt>
                <c:pt idx="233">
                  <c:v>4880</c:v>
                </c:pt>
                <c:pt idx="234">
                  <c:v>276</c:v>
                </c:pt>
                <c:pt idx="235">
                  <c:v>3497</c:v>
                </c:pt>
                <c:pt idx="236">
                  <c:v>4781</c:v>
                </c:pt>
                <c:pt idx="237">
                  <c:v>270</c:v>
                </c:pt>
                <c:pt idx="238">
                  <c:v>4315</c:v>
                </c:pt>
                <c:pt idx="239">
                  <c:v>3670</c:v>
                </c:pt>
                <c:pt idx="240">
                  <c:v>4661</c:v>
                </c:pt>
                <c:pt idx="241">
                  <c:v>311</c:v>
                </c:pt>
                <c:pt idx="242">
                  <c:v>321</c:v>
                </c:pt>
                <c:pt idx="243">
                  <c:v>7261</c:v>
                </c:pt>
                <c:pt idx="244">
                  <c:v>314</c:v>
                </c:pt>
              </c:numCache>
            </c:numRef>
          </c:yVal>
          <c:smooth val="0"/>
          <c:extLst>
            <c:ext xmlns:c16="http://schemas.microsoft.com/office/drawing/2014/chart" uri="{C3380CC4-5D6E-409C-BE32-E72D297353CC}">
              <c16:uniqueId val="{00000000-C115-F44C-B5F8-EC239CADBFB6}"/>
            </c:ext>
          </c:extLst>
        </c:ser>
        <c:dLbls>
          <c:showLegendKey val="0"/>
          <c:showVal val="0"/>
          <c:showCatName val="0"/>
          <c:showSerName val="0"/>
          <c:showPercent val="0"/>
          <c:showBubbleSize val="0"/>
        </c:dLbls>
        <c:axId val="804582479"/>
        <c:axId val="804391583"/>
      </c:scatterChart>
      <c:valAx>
        <c:axId val="8045824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GB" sz="1400" b="1"/>
                  <a:t>Ratio</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391583"/>
        <c:crosses val="autoZero"/>
        <c:crossBetween val="midCat"/>
      </c:valAx>
      <c:valAx>
        <c:axId val="804391583"/>
        <c:scaling>
          <c:orientation val="minMax"/>
        </c:scaling>
        <c:delete val="0"/>
        <c:axPos val="l"/>
        <c:majorGridlines>
          <c:spPr>
            <a:ln w="9525" cap="flat" cmpd="sng" algn="ctr">
              <a:noFill/>
              <a:round/>
            </a:ln>
            <a:effectLst/>
          </c:spPr>
        </c:majorGridlines>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582479"/>
        <c:crosses val="autoZero"/>
        <c:crossBetween val="midCat"/>
      </c:valAx>
      <c:spPr>
        <a:solidFill>
          <a:schemeClr val="bg2">
            <a:lumMod val="90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sng" strike="noStrike" kern="1200" spc="0" baseline="0">
                <a:solidFill>
                  <a:schemeClr val="tx1">
                    <a:lumMod val="65000"/>
                    <a:lumOff val="35000"/>
                  </a:schemeClr>
                </a:solidFill>
                <a:latin typeface="+mn-lt"/>
                <a:ea typeface="+mn-ea"/>
                <a:cs typeface="+mn-cs"/>
              </a:defRPr>
            </a:pPr>
            <a:r>
              <a:rPr lang="en-GB"/>
              <a:t>Girls</a:t>
            </a:r>
            <a:r>
              <a:rPr lang="en-GB" baseline="0"/>
              <a:t> Enrollment</a:t>
            </a:r>
            <a:endParaRPr lang="en-GB"/>
          </a:p>
        </c:rich>
      </c:tx>
      <c:overlay val="0"/>
      <c:spPr>
        <a:noFill/>
        <a:ln>
          <a:noFill/>
        </a:ln>
        <a:effectLst/>
      </c:spPr>
    </c:title>
    <c:autoTitleDeleted val="0"/>
    <c:plotArea>
      <c:layout/>
      <c:barChart>
        <c:barDir val="col"/>
        <c:grouping val="clustered"/>
        <c:varyColors val="0"/>
        <c:ser>
          <c:idx val="1"/>
          <c:order val="0"/>
          <c:tx>
            <c:strRef>
              <c:f>'Ques  10'!$K$10</c:f>
              <c:strCache>
                <c:ptCount val="1"/>
                <c:pt idx="0">
                  <c:v>Total Girls</c:v>
                </c:pt>
              </c:strCache>
            </c:strRef>
          </c:tx>
          <c:invertIfNegative val="0"/>
          <c:cat>
            <c:strRef>
              <c:f>'Ques  10'!$J$11:$J$255</c:f>
              <c:strCache>
                <c:ptCount val="245"/>
                <c:pt idx="0">
                  <c:v>Alexandria University</c:v>
                </c:pt>
                <c:pt idx="1">
                  <c:v>Arizona State University</c:v>
                </c:pt>
                <c:pt idx="2">
                  <c:v>University of SÃ£o Paulo</c:v>
                </c:pt>
                <c:pt idx="3">
                  <c:v>Indiana University</c:v>
                </c:pt>
                <c:pt idx="4">
                  <c:v>University of Barcelona</c:v>
                </c:pt>
                <c:pt idx="5">
                  <c:v>Monash University</c:v>
                </c:pt>
                <c:pt idx="6">
                  <c:v>University of Massachusetts</c:v>
                </c:pt>
                <c:pt idx="7">
                  <c:v>University of British Columbia</c:v>
                </c:pt>
                <c:pt idx="8">
                  <c:v>University of Florida</c:v>
                </c:pt>
                <c:pt idx="9">
                  <c:v>Sun Yat-sen University</c:v>
                </c:pt>
                <c:pt idx="10">
                  <c:v>University of Cologne</c:v>
                </c:pt>
                <c:pt idx="11">
                  <c:v>Ohio State University</c:v>
                </c:pt>
                <c:pt idx="12">
                  <c:v>University of Texas at Austin</c:v>
                </c:pt>
                <c:pt idx="13">
                  <c:v>University of Minnesota</c:v>
                </c:pt>
                <c:pt idx="14">
                  <c:v>University of Sydney</c:v>
                </c:pt>
                <c:pt idx="15">
                  <c:v>Texas A&amp;M University</c:v>
                </c:pt>
                <c:pt idx="16">
                  <c:v>University of Washington</c:v>
                </c:pt>
                <c:pt idx="17">
                  <c:v>University of Vienna</c:v>
                </c:pt>
                <c:pt idx="18">
                  <c:v>New York University</c:v>
                </c:pt>
                <c:pt idx="19">
                  <c:v>KU Leuven</c:v>
                </c:pt>
                <c:pt idx="20">
                  <c:v>Michigan State University</c:v>
                </c:pt>
                <c:pt idx="21">
                  <c:v>LMU Munich</c:v>
                </c:pt>
                <c:pt idx="22">
                  <c:v>University of Melbourne</c:v>
                </c:pt>
                <c:pt idx="23">
                  <c:v>University of Ottawa</c:v>
                </c:pt>
                <c:pt idx="24">
                  <c:v>University of Montreal</c:v>
                </c:pt>
                <c:pt idx="25">
                  <c:v>Pennsylvania State University</c:v>
                </c:pt>
                <c:pt idx="26">
                  <c:v>University of Wisconsin-Madison</c:v>
                </c:pt>
                <c:pt idx="27">
                  <c:v>University of Illinois at Urbana-Champaign</c:v>
                </c:pt>
                <c:pt idx="28">
                  <c:v>University of Michigan</c:v>
                </c:pt>
                <c:pt idx="29">
                  <c:v>University of Alberta</c:v>
                </c:pt>
                <c:pt idx="30">
                  <c:v>University of California, Los Angeles</c:v>
                </c:pt>
                <c:pt idx="31">
                  <c:v>Stockholm University</c:v>
                </c:pt>
                <c:pt idx="32">
                  <c:v>University of Cincinnati</c:v>
                </c:pt>
                <c:pt idx="33">
                  <c:v>Zhejiang University</c:v>
                </c:pt>
                <c:pt idx="34">
                  <c:v>Free University of Berlin</c:v>
                </c:pt>
                <c:pt idx="35">
                  <c:v>Goethe University Frankfurt</c:v>
                </c:pt>
                <c:pt idx="36">
                  <c:v>University of California, Davis</c:v>
                </c:pt>
                <c:pt idx="37">
                  <c:v>University of Southern California</c:v>
                </c:pt>
                <c:pt idx="38">
                  <c:v>University of Arizona</c:v>
                </c:pt>
                <c:pt idx="39">
                  <c:v>Rutgers, the State University of New Jersey</c:v>
                </c:pt>
                <c:pt idx="40">
                  <c:v>University of Copenhagen</c:v>
                </c:pt>
                <c:pt idx="41">
                  <c:v>The University of Queensland</c:v>
                </c:pt>
                <c:pt idx="42">
                  <c:v>Ghent University</c:v>
                </c:pt>
                <c:pt idx="43">
                  <c:v>University of Manchester</c:v>
                </c:pt>
                <c:pt idx="44">
                  <c:v>Utrecht University</c:v>
                </c:pt>
                <c:pt idx="45">
                  <c:v>University of California, Berkeley</c:v>
                </c:pt>
                <c:pt idx="46">
                  <c:v>Autonomous University of Barcelona</c:v>
                </c:pt>
                <c:pt idx="47">
                  <c:v>University of New South Wales</c:v>
                </c:pt>
                <c:pt idx="48">
                  <c:v>University of Bonn</c:v>
                </c:pt>
                <c:pt idx="49">
                  <c:v>McGill University</c:v>
                </c:pt>
                <c:pt idx="50">
                  <c:v>Paris Diderot University â€“ Paris 7</c:v>
                </c:pt>
                <c:pt idx="51">
                  <c:v>Purdue University</c:v>
                </c:pt>
                <c:pt idx="52">
                  <c:v>University of TÃ¼bingen</c:v>
                </c:pt>
                <c:pt idx="53">
                  <c:v>University of Nottingham</c:v>
                </c:pt>
                <c:pt idx="54">
                  <c:v>Fudan University</c:v>
                </c:pt>
                <c:pt idx="55">
                  <c:v>University of Auckland</c:v>
                </c:pt>
                <c:pt idx="56">
                  <c:v>University of Leeds</c:v>
                </c:pt>
                <c:pt idx="57">
                  <c:v>Heidelberg University</c:v>
                </c:pt>
                <c:pt idx="58">
                  <c:v>UniversitÃ© catholique de Louvain</c:v>
                </c:pt>
                <c:pt idx="59">
                  <c:v>University of Helsinki</c:v>
                </c:pt>
                <c:pt idx="60">
                  <c:v>National University of Singapore</c:v>
                </c:pt>
                <c:pt idx="61">
                  <c:v>University of North Carolina at Chapel Hill</c:v>
                </c:pt>
                <c:pt idx="62">
                  <c:v>University of Zurich</c:v>
                </c:pt>
                <c:pt idx="63">
                  <c:v>University of WÃ¼rzburg</c:v>
                </c:pt>
                <c:pt idx="64">
                  <c:v>University of Maryland, College Park</c:v>
                </c:pt>
                <c:pt idx="65">
                  <c:v>University of Edinburgh</c:v>
                </c:pt>
                <c:pt idx="66">
                  <c:v>TU Dresden</c:v>
                </c:pt>
                <c:pt idx="67">
                  <c:v>University College London</c:v>
                </c:pt>
                <c:pt idx="68">
                  <c:v>Simon Fraser University</c:v>
                </c:pt>
                <c:pt idx="69">
                  <c:v>Uppsala University</c:v>
                </c:pt>
                <c:pt idx="70">
                  <c:v>Boston University</c:v>
                </c:pt>
                <c:pt idx="71">
                  <c:v>University of Iowa</c:v>
                </c:pt>
                <c:pt idx="72">
                  <c:v>University of California, Irvine</c:v>
                </c:pt>
                <c:pt idx="73">
                  <c:v>University of Waterloo</c:v>
                </c:pt>
                <c:pt idx="74">
                  <c:v>University of Freiburg</c:v>
                </c:pt>
                <c:pt idx="75">
                  <c:v>Nanjing University</c:v>
                </c:pt>
                <c:pt idx="76">
                  <c:v>University of Birmingham</c:v>
                </c:pt>
                <c:pt idx="77">
                  <c:v>University of Pittsburgh</c:v>
                </c:pt>
                <c:pt idx="78">
                  <c:v>Kent State University</c:v>
                </c:pt>
                <c:pt idx="79">
                  <c:v>Pierre and Marie Curie University</c:v>
                </c:pt>
                <c:pt idx="80">
                  <c:v>Lomonosov Moscow State University</c:v>
                </c:pt>
                <c:pt idx="81">
                  <c:v>University of Colorado Boulder</c:v>
                </c:pt>
                <c:pt idx="82">
                  <c:v>Iowa State University</c:v>
                </c:pt>
                <c:pt idx="83">
                  <c:v>University of California, San Diego</c:v>
                </c:pt>
                <c:pt idx="84">
                  <c:v>Kingâ€™s College London</c:v>
                </c:pt>
                <c:pt idx="85">
                  <c:v>University of GÃ¶ttingen</c:v>
                </c:pt>
                <c:pt idx="86">
                  <c:v>VU University Amsterdam</c:v>
                </c:pt>
                <c:pt idx="87">
                  <c:v>University of Amsterdam</c:v>
                </c:pt>
                <c:pt idx="88">
                  <c:v>Aarhus University</c:v>
                </c:pt>
                <c:pt idx="89">
                  <c:v>University of Glasgow</c:v>
                </c:pt>
                <c:pt idx="90">
                  <c:v>University of Illinois at Chicago</c:v>
                </c:pt>
                <c:pt idx="91">
                  <c:v>UniversitÃ© libre de Bruxelles</c:v>
                </c:pt>
                <c:pt idx="92">
                  <c:v>University of Groningen</c:v>
                </c:pt>
                <c:pt idx="93">
                  <c:v>Tsinghua University</c:v>
                </c:pt>
                <c:pt idx="94">
                  <c:v>McMaster University</c:v>
                </c:pt>
                <c:pt idx="95">
                  <c:v>Leiden University</c:v>
                </c:pt>
                <c:pt idx="96">
                  <c:v>National Taiwan University</c:v>
                </c:pt>
                <c:pt idx="97">
                  <c:v>University of Virginia</c:v>
                </c:pt>
                <c:pt idx="98">
                  <c:v>University at Buffalo</c:v>
                </c:pt>
                <c:pt idx="99">
                  <c:v>Nanyang Technological University</c:v>
                </c:pt>
                <c:pt idx="100">
                  <c:v>Queenâ€™s University</c:v>
                </c:pt>
                <c:pt idx="101">
                  <c:v>RWTH Aachen University</c:v>
                </c:pt>
                <c:pt idx="102">
                  <c:v>Istanbul Technical University</c:v>
                </c:pt>
                <c:pt idx="103">
                  <c:v>Technical University of Munich</c:v>
                </c:pt>
                <c:pt idx="104">
                  <c:v>University of Sheffield</c:v>
                </c:pt>
                <c:pt idx="105">
                  <c:v>University of Utah</c:v>
                </c:pt>
                <c:pt idx="106">
                  <c:v>George Washington University</c:v>
                </c:pt>
                <c:pt idx="107">
                  <c:v>University of California, Santa Barbara</c:v>
                </c:pt>
                <c:pt idx="108">
                  <c:v>Middle East Technical University</c:v>
                </c:pt>
                <c:pt idx="109">
                  <c:v>Hong Kong Polytechnic University</c:v>
                </c:pt>
                <c:pt idx="110">
                  <c:v>University of Southampton</c:v>
                </c:pt>
                <c:pt idx="111">
                  <c:v>Stony Brook University</c:v>
                </c:pt>
                <c:pt idx="112">
                  <c:v>Syracuse University</c:v>
                </c:pt>
                <c:pt idx="113">
                  <c:v>University of Delaware</c:v>
                </c:pt>
                <c:pt idx="114">
                  <c:v>University of Cape Town</c:v>
                </c:pt>
                <c:pt idx="115">
                  <c:v>University of California, Riverside</c:v>
                </c:pt>
                <c:pt idx="116">
                  <c:v>University of Hong Kong</c:v>
                </c:pt>
                <c:pt idx="117">
                  <c:v>University of Western Australia</c:v>
                </c:pt>
                <c:pt idx="118">
                  <c:v>University of Pennsylvania</c:v>
                </c:pt>
                <c:pt idx="119">
                  <c:v>Cornell University</c:v>
                </c:pt>
                <c:pt idx="120">
                  <c:v>Radboud University Nijmegen</c:v>
                </c:pt>
                <c:pt idx="121">
                  <c:v>Newcastle University</c:v>
                </c:pt>
                <c:pt idx="122">
                  <c:v>University of Adelaide</c:v>
                </c:pt>
                <c:pt idx="123">
                  <c:v>Drexel University</c:v>
                </c:pt>
                <c:pt idx="124">
                  <c:v>Erasmus University Rotterdam</c:v>
                </c:pt>
                <c:pt idx="125">
                  <c:v>University of Victoria</c:v>
                </c:pt>
                <c:pt idx="126">
                  <c:v>University of Innsbruck</c:v>
                </c:pt>
                <c:pt idx="127">
                  <c:v>University of Liverpool</c:v>
                </c:pt>
                <c:pt idx="128">
                  <c:v>Queenâ€™s University Belfast</c:v>
                </c:pt>
                <c:pt idx="129">
                  <c:v>Hebrew University of Jerusalem</c:v>
                </c:pt>
                <c:pt idx="130">
                  <c:v>University of Exeter</c:v>
                </c:pt>
                <c:pt idx="131">
                  <c:v>University of Geneva</c:v>
                </c:pt>
                <c:pt idx="132">
                  <c:v>Sungkyunkwan University (SKKU)</c:v>
                </c:pt>
                <c:pt idx="133">
                  <c:v>Chinese University of Hong Kong</c:v>
                </c:pt>
                <c:pt idx="134">
                  <c:v>University of Bristol</c:v>
                </c:pt>
                <c:pt idx="135">
                  <c:v>Northeastern University</c:v>
                </c:pt>
                <c:pt idx="136">
                  <c:v>University of California, Santa Cruz</c:v>
                </c:pt>
                <c:pt idx="137">
                  <c:v>University of Oxford</c:v>
                </c:pt>
                <c:pt idx="138">
                  <c:v>University of Warwick</c:v>
                </c:pt>
                <c:pt idx="139">
                  <c:v>Trinity College Dublin</c:v>
                </c:pt>
                <c:pt idx="140">
                  <c:v>Northwestern University</c:v>
                </c:pt>
                <c:pt idx="141">
                  <c:v>Maastricht University</c:v>
                </c:pt>
                <c:pt idx="142">
                  <c:v>University of East Anglia</c:v>
                </c:pt>
                <c:pt idx="143">
                  <c:v>University of Cambridge</c:v>
                </c:pt>
                <c:pt idx="144">
                  <c:v>University of Trento</c:v>
                </c:pt>
                <c:pt idx="145">
                  <c:v>Durham University</c:v>
                </c:pt>
                <c:pt idx="146">
                  <c:v>Dalhousie University</c:v>
                </c:pt>
                <c:pt idx="147">
                  <c:v>Georgetown University</c:v>
                </c:pt>
                <c:pt idx="148">
                  <c:v>University of Bern</c:v>
                </c:pt>
                <c:pt idx="149">
                  <c:v>University of Leicester</c:v>
                </c:pt>
                <c:pt idx="150">
                  <c:v>University of Miami</c:v>
                </c:pt>
                <c:pt idx="151">
                  <c:v>Australian National University</c:v>
                </c:pt>
                <c:pt idx="152">
                  <c:v>Johns Hopkins University</c:v>
                </c:pt>
                <c:pt idx="153">
                  <c:v>Duke University</c:v>
                </c:pt>
                <c:pt idx="154">
                  <c:v>Queen Mary University of London</c:v>
                </c:pt>
                <c:pt idx="155">
                  <c:v>Osaka University</c:v>
                </c:pt>
                <c:pt idx="156">
                  <c:v>University of Texas at Dallas</c:v>
                </c:pt>
                <c:pt idx="157">
                  <c:v>Boston College</c:v>
                </c:pt>
                <c:pt idx="158">
                  <c:v>University of Aberdeen</c:v>
                </c:pt>
                <c:pt idx="159">
                  <c:v>University of Dundee</c:v>
                </c:pt>
                <c:pt idx="160">
                  <c:v>University of Bergen</c:v>
                </c:pt>
                <c:pt idx="161">
                  <c:v>University of Antwerp</c:v>
                </c:pt>
                <c:pt idx="162">
                  <c:v>Emory University</c:v>
                </c:pt>
                <c:pt idx="163">
                  <c:v>University of Basel</c:v>
                </c:pt>
                <c:pt idx="164">
                  <c:v>University of Reading</c:v>
                </c:pt>
                <c:pt idx="165">
                  <c:v>Karlsruhe Institute of Technology</c:v>
                </c:pt>
                <c:pt idx="166">
                  <c:v>Stanford University</c:v>
                </c:pt>
                <c:pt idx="167">
                  <c:v>University of Sussex</c:v>
                </c:pt>
                <c:pt idx="168">
                  <c:v>Pompeu Fabra University</c:v>
                </c:pt>
                <c:pt idx="169">
                  <c:v>Hong Kong Baptist University</c:v>
                </c:pt>
                <c:pt idx="170">
                  <c:v>Vanderbilt University</c:v>
                </c:pt>
                <c:pt idx="171">
                  <c:v>Georgia Institute of Technology</c:v>
                </c:pt>
                <c:pt idx="172">
                  <c:v>Lancaster University</c:v>
                </c:pt>
                <c:pt idx="173">
                  <c:v>University of Chicago</c:v>
                </c:pt>
                <c:pt idx="174">
                  <c:v>University of Konstanz</c:v>
                </c:pt>
                <c:pt idx="175">
                  <c:v>Yale University</c:v>
                </c:pt>
                <c:pt idx="176">
                  <c:v>BoÄŸaziÃ§i University</c:v>
                </c:pt>
                <c:pt idx="177">
                  <c:v>ETH Zurich â€“ Swiss Federal Institute of Technology Zurich</c:v>
                </c:pt>
                <c:pt idx="178">
                  <c:v>Tufts University</c:v>
                </c:pt>
                <c:pt idx="179">
                  <c:v>Imperial College London</c:v>
                </c:pt>
                <c:pt idx="180">
                  <c:v>Karolinska Institute</c:v>
                </c:pt>
                <c:pt idx="181">
                  <c:v>University of Notre Dame</c:v>
                </c:pt>
                <c:pt idx="182">
                  <c:v>Birkbeck, University of London</c:v>
                </c:pt>
                <c:pt idx="183">
                  <c:v>Wageningen University and Research Center</c:v>
                </c:pt>
                <c:pt idx="184">
                  <c:v>City University of Hong Kong</c:v>
                </c:pt>
                <c:pt idx="185">
                  <c:v>Royal Holloway, University of London</c:v>
                </c:pt>
                <c:pt idx="186">
                  <c:v>Technion Israel Institute of Technology</c:v>
                </c:pt>
                <c:pt idx="187">
                  <c:v>University of St Andrews</c:v>
                </c:pt>
                <c:pt idx="188">
                  <c:v>Carnegie Mellon University</c:v>
                </c:pt>
                <c:pt idx="189">
                  <c:v>University of Rochester</c:v>
                </c:pt>
                <c:pt idx="190">
                  <c:v>Case Western Reserve University</c:v>
                </c:pt>
                <c:pt idx="191">
                  <c:v>CharitÃ© - UniversitÃ¤tsmedizin Berlin</c:v>
                </c:pt>
                <c:pt idx="192">
                  <c:v>Ulm University</c:v>
                </c:pt>
                <c:pt idx="193">
                  <c:v>Tohoku University</c:v>
                </c:pt>
                <c:pt idx="194">
                  <c:v>William &amp; Mary</c:v>
                </c:pt>
                <c:pt idx="195">
                  <c:v>Delft University of Technology</c:v>
                </c:pt>
                <c:pt idx="196">
                  <c:v>Massachusetts Institute of Technology</c:v>
                </c:pt>
                <c:pt idx="197">
                  <c:v>Wake Forest University</c:v>
                </c:pt>
                <c:pt idx="198">
                  <c:v>KTH Royal Institute of Technology</c:v>
                </c:pt>
                <c:pt idx="199">
                  <c:v>Yeshiva University</c:v>
                </c:pt>
                <c:pt idx="200">
                  <c:v>Princeton University</c:v>
                </c:pt>
                <c:pt idx="201">
                  <c:v>National Sun Yat-sen University</c:v>
                </c:pt>
                <c:pt idx="202">
                  <c:v>National Chiao Tung University</c:v>
                </c:pt>
                <c:pt idx="203">
                  <c:v>National Tsing Hua University</c:v>
                </c:pt>
                <c:pt idx="204">
                  <c:v>Brandeis University</c:v>
                </c:pt>
                <c:pt idx="205">
                  <c:v>Dartmouth College</c:v>
                </c:pt>
                <c:pt idx="206">
                  <c:v>Rice University</c:v>
                </c:pt>
                <c:pt idx="207">
                  <c:v>Technical University of Denmark</c:v>
                </c:pt>
                <c:pt idx="208">
                  <c:v>Ã‰cole Polytechnique FÃ©dÃ©rale de Lausanne</c:v>
                </c:pt>
                <c:pt idx="209">
                  <c:v>University of Twente</c:v>
                </c:pt>
                <c:pt idx="210">
                  <c:v>Rensselaer Polytechnic Institute</c:v>
                </c:pt>
                <c:pt idx="211">
                  <c:v>Korea Advanced Institute of Science and Technology (KAIST)</c:v>
                </c:pt>
                <c:pt idx="212">
                  <c:v>St Georgeâ€™s, University of London</c:v>
                </c:pt>
                <c:pt idx="213">
                  <c:v>Eindhoven University of Technology</c:v>
                </c:pt>
                <c:pt idx="214">
                  <c:v>Florida Institute of Technology</c:v>
                </c:pt>
                <c:pt idx="215">
                  <c:v>Colorado School of Mines</c:v>
                </c:pt>
                <c:pt idx="216">
                  <c:v>Tokyo Institute of Technology</c:v>
                </c:pt>
                <c:pt idx="217">
                  <c:v>Ã‰cole Normale SupÃ©rieure</c:v>
                </c:pt>
                <c:pt idx="218">
                  <c:v>Ã‰cole normale supÃ©rieure de Lyon</c:v>
                </c:pt>
                <c:pt idx="219">
                  <c:v>SabancÄ± University</c:v>
                </c:pt>
                <c:pt idx="220">
                  <c:v>California Institute of Technology</c:v>
                </c:pt>
                <c:pt idx="221">
                  <c:v>Pohang University of Science and Technology</c:v>
                </c:pt>
                <c:pt idx="222">
                  <c:v>Ã‰cole Polytechnique</c:v>
                </c:pt>
                <c:pt idx="223">
                  <c:v>Mines ParisTech</c:v>
                </c:pt>
                <c:pt idx="224">
                  <c:v>Scuola Normale Superiore di Pisa</c:v>
                </c:pt>
                <c:pt idx="225">
                  <c:v>Harvard University</c:v>
                </c:pt>
                <c:pt idx="226">
                  <c:v>Columbia University</c:v>
                </c:pt>
                <c:pt idx="227">
                  <c:v>University of Tokyo</c:v>
                </c:pt>
                <c:pt idx="228">
                  <c:v>Peking University</c:v>
                </c:pt>
                <c:pt idx="229">
                  <c:v>Washington University in St Louis</c:v>
                </c:pt>
                <c:pt idx="230">
                  <c:v>Hong Kong University of Science and Technology</c:v>
                </c:pt>
                <c:pt idx="231">
                  <c:v>Brown University</c:v>
                </c:pt>
                <c:pt idx="232">
                  <c:v>Kyoto University</c:v>
                </c:pt>
                <c:pt idx="233">
                  <c:v>Lund University</c:v>
                </c:pt>
                <c:pt idx="234">
                  <c:v>University College Dublin</c:v>
                </c:pt>
                <c:pt idx="235">
                  <c:v>Seoul National University</c:v>
                </c:pt>
                <c:pt idx="236">
                  <c:v>University of Lausanne</c:v>
                </c:pt>
                <c:pt idx="237">
                  <c:v>Humboldt University of Berlin</c:v>
                </c:pt>
                <c:pt idx="238">
                  <c:v>Yonsei University</c:v>
                </c:pt>
                <c:pt idx="239">
                  <c:v>University of Toronto</c:v>
                </c:pt>
                <c:pt idx="240">
                  <c:v>Tel Aviv University</c:v>
                </c:pt>
                <c:pt idx="241">
                  <c:v>University of Oslo</c:v>
                </c:pt>
                <c:pt idx="242">
                  <c:v>University of Science and Technology of China</c:v>
                </c:pt>
                <c:pt idx="243">
                  <c:v>Paris-Sud University</c:v>
                </c:pt>
                <c:pt idx="244">
                  <c:v>Joseph Fourier University</c:v>
                </c:pt>
              </c:strCache>
            </c:strRef>
          </c:cat>
          <c:val>
            <c:numRef>
              <c:f>'Ques  10'!$K$11:$K$255</c:f>
              <c:numCache>
                <c:formatCode>General</c:formatCode>
                <c:ptCount val="245"/>
                <c:pt idx="0">
                  <c:v>58618</c:v>
                </c:pt>
                <c:pt idx="1">
                  <c:v>41618</c:v>
                </c:pt>
                <c:pt idx="2">
                  <c:v>39073</c:v>
                </c:pt>
                <c:pt idx="3">
                  <c:v>33108</c:v>
                </c:pt>
                <c:pt idx="4">
                  <c:v>29444</c:v>
                </c:pt>
                <c:pt idx="5">
                  <c:v>28494</c:v>
                </c:pt>
                <c:pt idx="6">
                  <c:v>27910</c:v>
                </c:pt>
                <c:pt idx="7">
                  <c:v>27082</c:v>
                </c:pt>
                <c:pt idx="8">
                  <c:v>27051</c:v>
                </c:pt>
                <c:pt idx="9">
                  <c:v>26189</c:v>
                </c:pt>
                <c:pt idx="10">
                  <c:v>25968</c:v>
                </c:pt>
                <c:pt idx="11">
                  <c:v>25216</c:v>
                </c:pt>
                <c:pt idx="12">
                  <c:v>25208</c:v>
                </c:pt>
                <c:pt idx="13">
                  <c:v>24349</c:v>
                </c:pt>
                <c:pt idx="14">
                  <c:v>23865</c:v>
                </c:pt>
                <c:pt idx="15">
                  <c:v>23809</c:v>
                </c:pt>
                <c:pt idx="16">
                  <c:v>23331</c:v>
                </c:pt>
                <c:pt idx="17">
                  <c:v>23216</c:v>
                </c:pt>
                <c:pt idx="18">
                  <c:v>23131</c:v>
                </c:pt>
                <c:pt idx="19">
                  <c:v>22952</c:v>
                </c:pt>
                <c:pt idx="20">
                  <c:v>22822</c:v>
                </c:pt>
                <c:pt idx="21">
                  <c:v>22128</c:v>
                </c:pt>
                <c:pt idx="22">
                  <c:v>22070</c:v>
                </c:pt>
                <c:pt idx="23">
                  <c:v>22040</c:v>
                </c:pt>
                <c:pt idx="24">
                  <c:v>21810</c:v>
                </c:pt>
                <c:pt idx="25">
                  <c:v>20470</c:v>
                </c:pt>
                <c:pt idx="26">
                  <c:v>20224</c:v>
                </c:pt>
                <c:pt idx="27">
                  <c:v>20082</c:v>
                </c:pt>
                <c:pt idx="28">
                  <c:v>20057</c:v>
                </c:pt>
                <c:pt idx="29">
                  <c:v>19964</c:v>
                </c:pt>
                <c:pt idx="30">
                  <c:v>19867</c:v>
                </c:pt>
                <c:pt idx="31">
                  <c:v>19663</c:v>
                </c:pt>
                <c:pt idx="32">
                  <c:v>19498</c:v>
                </c:pt>
                <c:pt idx="33">
                  <c:v>19478</c:v>
                </c:pt>
                <c:pt idx="34">
                  <c:v>19176</c:v>
                </c:pt>
                <c:pt idx="35">
                  <c:v>19117</c:v>
                </c:pt>
                <c:pt idx="36">
                  <c:v>19097</c:v>
                </c:pt>
                <c:pt idx="37">
                  <c:v>18998</c:v>
                </c:pt>
                <c:pt idx="38">
                  <c:v>18943</c:v>
                </c:pt>
                <c:pt idx="39">
                  <c:v>18886</c:v>
                </c:pt>
                <c:pt idx="40">
                  <c:v>18455</c:v>
                </c:pt>
                <c:pt idx="41">
                  <c:v>18401</c:v>
                </c:pt>
                <c:pt idx="42">
                  <c:v>18335</c:v>
                </c:pt>
                <c:pt idx="43">
                  <c:v>18168</c:v>
                </c:pt>
                <c:pt idx="44">
                  <c:v>18160</c:v>
                </c:pt>
                <c:pt idx="45">
                  <c:v>18093</c:v>
                </c:pt>
                <c:pt idx="46">
                  <c:v>18017</c:v>
                </c:pt>
                <c:pt idx="47">
                  <c:v>18005</c:v>
                </c:pt>
                <c:pt idx="48">
                  <c:v>17861</c:v>
                </c:pt>
                <c:pt idx="49">
                  <c:v>17543</c:v>
                </c:pt>
                <c:pt idx="50">
                  <c:v>17486</c:v>
                </c:pt>
                <c:pt idx="51">
                  <c:v>16488</c:v>
                </c:pt>
                <c:pt idx="52">
                  <c:v>16430</c:v>
                </c:pt>
                <c:pt idx="53">
                  <c:v>16278</c:v>
                </c:pt>
                <c:pt idx="54">
                  <c:v>16088</c:v>
                </c:pt>
                <c:pt idx="55">
                  <c:v>16085</c:v>
                </c:pt>
                <c:pt idx="56">
                  <c:v>16068</c:v>
                </c:pt>
                <c:pt idx="57">
                  <c:v>15885</c:v>
                </c:pt>
                <c:pt idx="58">
                  <c:v>15582</c:v>
                </c:pt>
                <c:pt idx="59">
                  <c:v>15513</c:v>
                </c:pt>
                <c:pt idx="60">
                  <c:v>15480</c:v>
                </c:pt>
                <c:pt idx="61">
                  <c:v>15380</c:v>
                </c:pt>
                <c:pt idx="62">
                  <c:v>15152</c:v>
                </c:pt>
                <c:pt idx="63">
                  <c:v>15148</c:v>
                </c:pt>
                <c:pt idx="64">
                  <c:v>15039</c:v>
                </c:pt>
                <c:pt idx="65">
                  <c:v>14949</c:v>
                </c:pt>
                <c:pt idx="66">
                  <c:v>14905</c:v>
                </c:pt>
                <c:pt idx="67">
                  <c:v>14900</c:v>
                </c:pt>
                <c:pt idx="68">
                  <c:v>14652</c:v>
                </c:pt>
                <c:pt idx="69">
                  <c:v>14402</c:v>
                </c:pt>
                <c:pt idx="70">
                  <c:v>14378</c:v>
                </c:pt>
                <c:pt idx="71">
                  <c:v>14314</c:v>
                </c:pt>
                <c:pt idx="72">
                  <c:v>13839</c:v>
                </c:pt>
                <c:pt idx="73">
                  <c:v>13827</c:v>
                </c:pt>
                <c:pt idx="74">
                  <c:v>13763</c:v>
                </c:pt>
                <c:pt idx="75">
                  <c:v>13682</c:v>
                </c:pt>
                <c:pt idx="76">
                  <c:v>13659</c:v>
                </c:pt>
                <c:pt idx="77">
                  <c:v>13507</c:v>
                </c:pt>
                <c:pt idx="78">
                  <c:v>13411</c:v>
                </c:pt>
                <c:pt idx="79">
                  <c:v>13374</c:v>
                </c:pt>
                <c:pt idx="80">
                  <c:v>13253</c:v>
                </c:pt>
                <c:pt idx="81">
                  <c:v>13196</c:v>
                </c:pt>
                <c:pt idx="82">
                  <c:v>13196</c:v>
                </c:pt>
                <c:pt idx="83">
                  <c:v>13072</c:v>
                </c:pt>
                <c:pt idx="84">
                  <c:v>13050</c:v>
                </c:pt>
                <c:pt idx="85">
                  <c:v>13046</c:v>
                </c:pt>
                <c:pt idx="86">
                  <c:v>13037</c:v>
                </c:pt>
                <c:pt idx="87">
                  <c:v>13022</c:v>
                </c:pt>
                <c:pt idx="88">
                  <c:v>12903</c:v>
                </c:pt>
                <c:pt idx="89">
                  <c:v>12891</c:v>
                </c:pt>
                <c:pt idx="90">
                  <c:v>12886</c:v>
                </c:pt>
                <c:pt idx="91">
                  <c:v>12862</c:v>
                </c:pt>
                <c:pt idx="92">
                  <c:v>12769</c:v>
                </c:pt>
                <c:pt idx="93">
                  <c:v>12724</c:v>
                </c:pt>
                <c:pt idx="94">
                  <c:v>12626</c:v>
                </c:pt>
                <c:pt idx="95">
                  <c:v>12521</c:v>
                </c:pt>
                <c:pt idx="96">
                  <c:v>12437</c:v>
                </c:pt>
                <c:pt idx="97">
                  <c:v>12399</c:v>
                </c:pt>
                <c:pt idx="98">
                  <c:v>12064</c:v>
                </c:pt>
                <c:pt idx="99">
                  <c:v>12013</c:v>
                </c:pt>
                <c:pt idx="100">
                  <c:v>11883</c:v>
                </c:pt>
                <c:pt idx="101">
                  <c:v>11754</c:v>
                </c:pt>
                <c:pt idx="102">
                  <c:v>11747</c:v>
                </c:pt>
                <c:pt idx="103">
                  <c:v>11736</c:v>
                </c:pt>
                <c:pt idx="104">
                  <c:v>11656</c:v>
                </c:pt>
                <c:pt idx="105">
                  <c:v>11553</c:v>
                </c:pt>
                <c:pt idx="106">
                  <c:v>11503</c:v>
                </c:pt>
                <c:pt idx="107">
                  <c:v>11450</c:v>
                </c:pt>
                <c:pt idx="108">
                  <c:v>11343</c:v>
                </c:pt>
                <c:pt idx="109">
                  <c:v>11253</c:v>
                </c:pt>
                <c:pt idx="110">
                  <c:v>11090</c:v>
                </c:pt>
                <c:pt idx="111">
                  <c:v>10954</c:v>
                </c:pt>
                <c:pt idx="112">
                  <c:v>10813</c:v>
                </c:pt>
                <c:pt idx="113">
                  <c:v>10787</c:v>
                </c:pt>
                <c:pt idx="114">
                  <c:v>10621</c:v>
                </c:pt>
                <c:pt idx="115">
                  <c:v>10519</c:v>
                </c:pt>
                <c:pt idx="116">
                  <c:v>10513</c:v>
                </c:pt>
                <c:pt idx="117">
                  <c:v>10426</c:v>
                </c:pt>
                <c:pt idx="118">
                  <c:v>10392</c:v>
                </c:pt>
                <c:pt idx="119">
                  <c:v>10284</c:v>
                </c:pt>
                <c:pt idx="120">
                  <c:v>10274</c:v>
                </c:pt>
                <c:pt idx="121">
                  <c:v>10087</c:v>
                </c:pt>
                <c:pt idx="122">
                  <c:v>9970</c:v>
                </c:pt>
                <c:pt idx="123">
                  <c:v>9942</c:v>
                </c:pt>
                <c:pt idx="124">
                  <c:v>9878</c:v>
                </c:pt>
                <c:pt idx="125">
                  <c:v>9845</c:v>
                </c:pt>
                <c:pt idx="126">
                  <c:v>9833</c:v>
                </c:pt>
                <c:pt idx="127">
                  <c:v>9784</c:v>
                </c:pt>
                <c:pt idx="128">
                  <c:v>9688</c:v>
                </c:pt>
                <c:pt idx="129">
                  <c:v>9687</c:v>
                </c:pt>
                <c:pt idx="130">
                  <c:v>9588</c:v>
                </c:pt>
                <c:pt idx="131">
                  <c:v>9557</c:v>
                </c:pt>
                <c:pt idx="132">
                  <c:v>9502</c:v>
                </c:pt>
                <c:pt idx="133">
                  <c:v>9495</c:v>
                </c:pt>
                <c:pt idx="134">
                  <c:v>9490</c:v>
                </c:pt>
                <c:pt idx="135">
                  <c:v>9270</c:v>
                </c:pt>
                <c:pt idx="136">
                  <c:v>9224</c:v>
                </c:pt>
                <c:pt idx="137">
                  <c:v>9163</c:v>
                </c:pt>
                <c:pt idx="138">
                  <c:v>8894</c:v>
                </c:pt>
                <c:pt idx="139">
                  <c:v>8847</c:v>
                </c:pt>
                <c:pt idx="140">
                  <c:v>8800</c:v>
                </c:pt>
                <c:pt idx="141">
                  <c:v>8751</c:v>
                </c:pt>
                <c:pt idx="142">
                  <c:v>8695</c:v>
                </c:pt>
                <c:pt idx="143">
                  <c:v>8654</c:v>
                </c:pt>
                <c:pt idx="144">
                  <c:v>8589</c:v>
                </c:pt>
                <c:pt idx="145">
                  <c:v>8364</c:v>
                </c:pt>
                <c:pt idx="146">
                  <c:v>8285</c:v>
                </c:pt>
                <c:pt idx="147">
                  <c:v>8166</c:v>
                </c:pt>
                <c:pt idx="148">
                  <c:v>7942</c:v>
                </c:pt>
                <c:pt idx="149">
                  <c:v>7852</c:v>
                </c:pt>
                <c:pt idx="150">
                  <c:v>7643</c:v>
                </c:pt>
                <c:pt idx="151">
                  <c:v>7594</c:v>
                </c:pt>
                <c:pt idx="152">
                  <c:v>7564</c:v>
                </c:pt>
                <c:pt idx="153">
                  <c:v>7434</c:v>
                </c:pt>
                <c:pt idx="154">
                  <c:v>7415</c:v>
                </c:pt>
                <c:pt idx="155">
                  <c:v>7175</c:v>
                </c:pt>
                <c:pt idx="156">
                  <c:v>7175</c:v>
                </c:pt>
                <c:pt idx="157">
                  <c:v>7137</c:v>
                </c:pt>
                <c:pt idx="158">
                  <c:v>6987</c:v>
                </c:pt>
                <c:pt idx="159">
                  <c:v>6977</c:v>
                </c:pt>
                <c:pt idx="160">
                  <c:v>6974</c:v>
                </c:pt>
                <c:pt idx="161">
                  <c:v>6914</c:v>
                </c:pt>
                <c:pt idx="162">
                  <c:v>6909</c:v>
                </c:pt>
                <c:pt idx="163">
                  <c:v>6778</c:v>
                </c:pt>
                <c:pt idx="164">
                  <c:v>6628</c:v>
                </c:pt>
                <c:pt idx="165">
                  <c:v>6576</c:v>
                </c:pt>
                <c:pt idx="166">
                  <c:v>6550</c:v>
                </c:pt>
                <c:pt idx="167">
                  <c:v>6481</c:v>
                </c:pt>
                <c:pt idx="168">
                  <c:v>6432</c:v>
                </c:pt>
                <c:pt idx="169">
                  <c:v>6369</c:v>
                </c:pt>
                <c:pt idx="170">
                  <c:v>6324</c:v>
                </c:pt>
                <c:pt idx="171">
                  <c:v>6190</c:v>
                </c:pt>
                <c:pt idx="172">
                  <c:v>5986</c:v>
                </c:pt>
                <c:pt idx="173">
                  <c:v>5973</c:v>
                </c:pt>
                <c:pt idx="174">
                  <c:v>5902</c:v>
                </c:pt>
                <c:pt idx="175">
                  <c:v>5876</c:v>
                </c:pt>
                <c:pt idx="176">
                  <c:v>5753</c:v>
                </c:pt>
                <c:pt idx="177">
                  <c:v>5635</c:v>
                </c:pt>
                <c:pt idx="178">
                  <c:v>5621</c:v>
                </c:pt>
                <c:pt idx="179">
                  <c:v>5572</c:v>
                </c:pt>
                <c:pt idx="180">
                  <c:v>5442</c:v>
                </c:pt>
                <c:pt idx="181">
                  <c:v>5205</c:v>
                </c:pt>
                <c:pt idx="182">
                  <c:v>5200</c:v>
                </c:pt>
                <c:pt idx="183">
                  <c:v>5179</c:v>
                </c:pt>
                <c:pt idx="184">
                  <c:v>5108</c:v>
                </c:pt>
                <c:pt idx="185">
                  <c:v>4986</c:v>
                </c:pt>
                <c:pt idx="186">
                  <c:v>4849</c:v>
                </c:pt>
                <c:pt idx="187">
                  <c:v>4669</c:v>
                </c:pt>
                <c:pt idx="188">
                  <c:v>4635</c:v>
                </c:pt>
                <c:pt idx="189">
                  <c:v>4601</c:v>
                </c:pt>
                <c:pt idx="190">
                  <c:v>4444</c:v>
                </c:pt>
                <c:pt idx="191">
                  <c:v>4386</c:v>
                </c:pt>
                <c:pt idx="192">
                  <c:v>4318</c:v>
                </c:pt>
                <c:pt idx="193">
                  <c:v>4300</c:v>
                </c:pt>
                <c:pt idx="194">
                  <c:v>4248</c:v>
                </c:pt>
                <c:pt idx="195">
                  <c:v>4139</c:v>
                </c:pt>
                <c:pt idx="196">
                  <c:v>4097</c:v>
                </c:pt>
                <c:pt idx="197">
                  <c:v>3736</c:v>
                </c:pt>
                <c:pt idx="198">
                  <c:v>3619</c:v>
                </c:pt>
                <c:pt idx="199">
                  <c:v>3579</c:v>
                </c:pt>
                <c:pt idx="200">
                  <c:v>3568</c:v>
                </c:pt>
                <c:pt idx="201">
                  <c:v>3454</c:v>
                </c:pt>
                <c:pt idx="202">
                  <c:v>3414</c:v>
                </c:pt>
                <c:pt idx="203">
                  <c:v>3373</c:v>
                </c:pt>
                <c:pt idx="204">
                  <c:v>3022</c:v>
                </c:pt>
                <c:pt idx="205">
                  <c:v>2904</c:v>
                </c:pt>
                <c:pt idx="206">
                  <c:v>2787</c:v>
                </c:pt>
                <c:pt idx="207">
                  <c:v>2697</c:v>
                </c:pt>
                <c:pt idx="208">
                  <c:v>2610</c:v>
                </c:pt>
                <c:pt idx="209">
                  <c:v>2453</c:v>
                </c:pt>
                <c:pt idx="210">
                  <c:v>2001</c:v>
                </c:pt>
                <c:pt idx="211">
                  <c:v>1805</c:v>
                </c:pt>
                <c:pt idx="212">
                  <c:v>1804</c:v>
                </c:pt>
                <c:pt idx="213">
                  <c:v>1553</c:v>
                </c:pt>
                <c:pt idx="214">
                  <c:v>1499</c:v>
                </c:pt>
                <c:pt idx="215">
                  <c:v>1375</c:v>
                </c:pt>
                <c:pt idx="216">
                  <c:v>1246</c:v>
                </c:pt>
                <c:pt idx="217">
                  <c:v>1104</c:v>
                </c:pt>
                <c:pt idx="218">
                  <c:v>1087</c:v>
                </c:pt>
                <c:pt idx="219">
                  <c:v>1068</c:v>
                </c:pt>
                <c:pt idx="220">
                  <c:v>740</c:v>
                </c:pt>
                <c:pt idx="221">
                  <c:v>611</c:v>
                </c:pt>
                <c:pt idx="222">
                  <c:v>437</c:v>
                </c:pt>
                <c:pt idx="223">
                  <c:v>359</c:v>
                </c:pt>
                <c:pt idx="224">
                  <c:v>129</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numCache>
            </c:numRef>
          </c:val>
          <c:extLst>
            <c:ext xmlns:c16="http://schemas.microsoft.com/office/drawing/2014/chart" uri="{C3380CC4-5D6E-409C-BE32-E72D297353CC}">
              <c16:uniqueId val="{00000000-DBFD-2642-A649-67B788E6931B}"/>
            </c:ext>
          </c:extLst>
        </c:ser>
        <c:ser>
          <c:idx val="0"/>
          <c:order val="1"/>
          <c:tx>
            <c:strRef>
              <c:f>'Ques  10'!$K$10</c:f>
              <c:strCache>
                <c:ptCount val="1"/>
                <c:pt idx="0">
                  <c:v>Total Girls</c:v>
                </c:pt>
              </c:strCache>
            </c:strRef>
          </c:tx>
          <c:spPr>
            <a:solidFill>
              <a:schemeClr val="accent1"/>
            </a:solidFill>
            <a:ln>
              <a:noFill/>
            </a:ln>
            <a:effectLst/>
          </c:spPr>
          <c:invertIfNegative val="0"/>
          <c:cat>
            <c:strRef>
              <c:f>'Ques  10'!$J$11:$J$255</c:f>
              <c:strCache>
                <c:ptCount val="245"/>
                <c:pt idx="0">
                  <c:v>Alexandria University</c:v>
                </c:pt>
                <c:pt idx="1">
                  <c:v>Arizona State University</c:v>
                </c:pt>
                <c:pt idx="2">
                  <c:v>University of SÃ£o Paulo</c:v>
                </c:pt>
                <c:pt idx="3">
                  <c:v>Indiana University</c:v>
                </c:pt>
                <c:pt idx="4">
                  <c:v>University of Barcelona</c:v>
                </c:pt>
                <c:pt idx="5">
                  <c:v>Monash University</c:v>
                </c:pt>
                <c:pt idx="6">
                  <c:v>University of Massachusetts</c:v>
                </c:pt>
                <c:pt idx="7">
                  <c:v>University of British Columbia</c:v>
                </c:pt>
                <c:pt idx="8">
                  <c:v>University of Florida</c:v>
                </c:pt>
                <c:pt idx="9">
                  <c:v>Sun Yat-sen University</c:v>
                </c:pt>
                <c:pt idx="10">
                  <c:v>University of Cologne</c:v>
                </c:pt>
                <c:pt idx="11">
                  <c:v>Ohio State University</c:v>
                </c:pt>
                <c:pt idx="12">
                  <c:v>University of Texas at Austin</c:v>
                </c:pt>
                <c:pt idx="13">
                  <c:v>University of Minnesota</c:v>
                </c:pt>
                <c:pt idx="14">
                  <c:v>University of Sydney</c:v>
                </c:pt>
                <c:pt idx="15">
                  <c:v>Texas A&amp;M University</c:v>
                </c:pt>
                <c:pt idx="16">
                  <c:v>University of Washington</c:v>
                </c:pt>
                <c:pt idx="17">
                  <c:v>University of Vienna</c:v>
                </c:pt>
                <c:pt idx="18">
                  <c:v>New York University</c:v>
                </c:pt>
                <c:pt idx="19">
                  <c:v>KU Leuven</c:v>
                </c:pt>
                <c:pt idx="20">
                  <c:v>Michigan State University</c:v>
                </c:pt>
                <c:pt idx="21">
                  <c:v>LMU Munich</c:v>
                </c:pt>
                <c:pt idx="22">
                  <c:v>University of Melbourne</c:v>
                </c:pt>
                <c:pt idx="23">
                  <c:v>University of Ottawa</c:v>
                </c:pt>
                <c:pt idx="24">
                  <c:v>University of Montreal</c:v>
                </c:pt>
                <c:pt idx="25">
                  <c:v>Pennsylvania State University</c:v>
                </c:pt>
                <c:pt idx="26">
                  <c:v>University of Wisconsin-Madison</c:v>
                </c:pt>
                <c:pt idx="27">
                  <c:v>University of Illinois at Urbana-Champaign</c:v>
                </c:pt>
                <c:pt idx="28">
                  <c:v>University of Michigan</c:v>
                </c:pt>
                <c:pt idx="29">
                  <c:v>University of Alberta</c:v>
                </c:pt>
                <c:pt idx="30">
                  <c:v>University of California, Los Angeles</c:v>
                </c:pt>
                <c:pt idx="31">
                  <c:v>Stockholm University</c:v>
                </c:pt>
                <c:pt idx="32">
                  <c:v>University of Cincinnati</c:v>
                </c:pt>
                <c:pt idx="33">
                  <c:v>Zhejiang University</c:v>
                </c:pt>
                <c:pt idx="34">
                  <c:v>Free University of Berlin</c:v>
                </c:pt>
                <c:pt idx="35">
                  <c:v>Goethe University Frankfurt</c:v>
                </c:pt>
                <c:pt idx="36">
                  <c:v>University of California, Davis</c:v>
                </c:pt>
                <c:pt idx="37">
                  <c:v>University of Southern California</c:v>
                </c:pt>
                <c:pt idx="38">
                  <c:v>University of Arizona</c:v>
                </c:pt>
                <c:pt idx="39">
                  <c:v>Rutgers, the State University of New Jersey</c:v>
                </c:pt>
                <c:pt idx="40">
                  <c:v>University of Copenhagen</c:v>
                </c:pt>
                <c:pt idx="41">
                  <c:v>The University of Queensland</c:v>
                </c:pt>
                <c:pt idx="42">
                  <c:v>Ghent University</c:v>
                </c:pt>
                <c:pt idx="43">
                  <c:v>University of Manchester</c:v>
                </c:pt>
                <c:pt idx="44">
                  <c:v>Utrecht University</c:v>
                </c:pt>
                <c:pt idx="45">
                  <c:v>University of California, Berkeley</c:v>
                </c:pt>
                <c:pt idx="46">
                  <c:v>Autonomous University of Barcelona</c:v>
                </c:pt>
                <c:pt idx="47">
                  <c:v>University of New South Wales</c:v>
                </c:pt>
                <c:pt idx="48">
                  <c:v>University of Bonn</c:v>
                </c:pt>
                <c:pt idx="49">
                  <c:v>McGill University</c:v>
                </c:pt>
                <c:pt idx="50">
                  <c:v>Paris Diderot University â€“ Paris 7</c:v>
                </c:pt>
                <c:pt idx="51">
                  <c:v>Purdue University</c:v>
                </c:pt>
                <c:pt idx="52">
                  <c:v>University of TÃ¼bingen</c:v>
                </c:pt>
                <c:pt idx="53">
                  <c:v>University of Nottingham</c:v>
                </c:pt>
                <c:pt idx="54">
                  <c:v>Fudan University</c:v>
                </c:pt>
                <c:pt idx="55">
                  <c:v>University of Auckland</c:v>
                </c:pt>
                <c:pt idx="56">
                  <c:v>University of Leeds</c:v>
                </c:pt>
                <c:pt idx="57">
                  <c:v>Heidelberg University</c:v>
                </c:pt>
                <c:pt idx="58">
                  <c:v>UniversitÃ© catholique de Louvain</c:v>
                </c:pt>
                <c:pt idx="59">
                  <c:v>University of Helsinki</c:v>
                </c:pt>
                <c:pt idx="60">
                  <c:v>National University of Singapore</c:v>
                </c:pt>
                <c:pt idx="61">
                  <c:v>University of North Carolina at Chapel Hill</c:v>
                </c:pt>
                <c:pt idx="62">
                  <c:v>University of Zurich</c:v>
                </c:pt>
                <c:pt idx="63">
                  <c:v>University of WÃ¼rzburg</c:v>
                </c:pt>
                <c:pt idx="64">
                  <c:v>University of Maryland, College Park</c:v>
                </c:pt>
                <c:pt idx="65">
                  <c:v>University of Edinburgh</c:v>
                </c:pt>
                <c:pt idx="66">
                  <c:v>TU Dresden</c:v>
                </c:pt>
                <c:pt idx="67">
                  <c:v>University College London</c:v>
                </c:pt>
                <c:pt idx="68">
                  <c:v>Simon Fraser University</c:v>
                </c:pt>
                <c:pt idx="69">
                  <c:v>Uppsala University</c:v>
                </c:pt>
                <c:pt idx="70">
                  <c:v>Boston University</c:v>
                </c:pt>
                <c:pt idx="71">
                  <c:v>University of Iowa</c:v>
                </c:pt>
                <c:pt idx="72">
                  <c:v>University of California, Irvine</c:v>
                </c:pt>
                <c:pt idx="73">
                  <c:v>University of Waterloo</c:v>
                </c:pt>
                <c:pt idx="74">
                  <c:v>University of Freiburg</c:v>
                </c:pt>
                <c:pt idx="75">
                  <c:v>Nanjing University</c:v>
                </c:pt>
                <c:pt idx="76">
                  <c:v>University of Birmingham</c:v>
                </c:pt>
                <c:pt idx="77">
                  <c:v>University of Pittsburgh</c:v>
                </c:pt>
                <c:pt idx="78">
                  <c:v>Kent State University</c:v>
                </c:pt>
                <c:pt idx="79">
                  <c:v>Pierre and Marie Curie University</c:v>
                </c:pt>
                <c:pt idx="80">
                  <c:v>Lomonosov Moscow State University</c:v>
                </c:pt>
                <c:pt idx="81">
                  <c:v>University of Colorado Boulder</c:v>
                </c:pt>
                <c:pt idx="82">
                  <c:v>Iowa State University</c:v>
                </c:pt>
                <c:pt idx="83">
                  <c:v>University of California, San Diego</c:v>
                </c:pt>
                <c:pt idx="84">
                  <c:v>Kingâ€™s College London</c:v>
                </c:pt>
                <c:pt idx="85">
                  <c:v>University of GÃ¶ttingen</c:v>
                </c:pt>
                <c:pt idx="86">
                  <c:v>VU University Amsterdam</c:v>
                </c:pt>
                <c:pt idx="87">
                  <c:v>University of Amsterdam</c:v>
                </c:pt>
                <c:pt idx="88">
                  <c:v>Aarhus University</c:v>
                </c:pt>
                <c:pt idx="89">
                  <c:v>University of Glasgow</c:v>
                </c:pt>
                <c:pt idx="90">
                  <c:v>University of Illinois at Chicago</c:v>
                </c:pt>
                <c:pt idx="91">
                  <c:v>UniversitÃ© libre de Bruxelles</c:v>
                </c:pt>
                <c:pt idx="92">
                  <c:v>University of Groningen</c:v>
                </c:pt>
                <c:pt idx="93">
                  <c:v>Tsinghua University</c:v>
                </c:pt>
                <c:pt idx="94">
                  <c:v>McMaster University</c:v>
                </c:pt>
                <c:pt idx="95">
                  <c:v>Leiden University</c:v>
                </c:pt>
                <c:pt idx="96">
                  <c:v>National Taiwan University</c:v>
                </c:pt>
                <c:pt idx="97">
                  <c:v>University of Virginia</c:v>
                </c:pt>
                <c:pt idx="98">
                  <c:v>University at Buffalo</c:v>
                </c:pt>
                <c:pt idx="99">
                  <c:v>Nanyang Technological University</c:v>
                </c:pt>
                <c:pt idx="100">
                  <c:v>Queenâ€™s University</c:v>
                </c:pt>
                <c:pt idx="101">
                  <c:v>RWTH Aachen University</c:v>
                </c:pt>
                <c:pt idx="102">
                  <c:v>Istanbul Technical University</c:v>
                </c:pt>
                <c:pt idx="103">
                  <c:v>Technical University of Munich</c:v>
                </c:pt>
                <c:pt idx="104">
                  <c:v>University of Sheffield</c:v>
                </c:pt>
                <c:pt idx="105">
                  <c:v>University of Utah</c:v>
                </c:pt>
                <c:pt idx="106">
                  <c:v>George Washington University</c:v>
                </c:pt>
                <c:pt idx="107">
                  <c:v>University of California, Santa Barbara</c:v>
                </c:pt>
                <c:pt idx="108">
                  <c:v>Middle East Technical University</c:v>
                </c:pt>
                <c:pt idx="109">
                  <c:v>Hong Kong Polytechnic University</c:v>
                </c:pt>
                <c:pt idx="110">
                  <c:v>University of Southampton</c:v>
                </c:pt>
                <c:pt idx="111">
                  <c:v>Stony Brook University</c:v>
                </c:pt>
                <c:pt idx="112">
                  <c:v>Syracuse University</c:v>
                </c:pt>
                <c:pt idx="113">
                  <c:v>University of Delaware</c:v>
                </c:pt>
                <c:pt idx="114">
                  <c:v>University of Cape Town</c:v>
                </c:pt>
                <c:pt idx="115">
                  <c:v>University of California, Riverside</c:v>
                </c:pt>
                <c:pt idx="116">
                  <c:v>University of Hong Kong</c:v>
                </c:pt>
                <c:pt idx="117">
                  <c:v>University of Western Australia</c:v>
                </c:pt>
                <c:pt idx="118">
                  <c:v>University of Pennsylvania</c:v>
                </c:pt>
                <c:pt idx="119">
                  <c:v>Cornell University</c:v>
                </c:pt>
                <c:pt idx="120">
                  <c:v>Radboud University Nijmegen</c:v>
                </c:pt>
                <c:pt idx="121">
                  <c:v>Newcastle University</c:v>
                </c:pt>
                <c:pt idx="122">
                  <c:v>University of Adelaide</c:v>
                </c:pt>
                <c:pt idx="123">
                  <c:v>Drexel University</c:v>
                </c:pt>
                <c:pt idx="124">
                  <c:v>Erasmus University Rotterdam</c:v>
                </c:pt>
                <c:pt idx="125">
                  <c:v>University of Victoria</c:v>
                </c:pt>
                <c:pt idx="126">
                  <c:v>University of Innsbruck</c:v>
                </c:pt>
                <c:pt idx="127">
                  <c:v>University of Liverpool</c:v>
                </c:pt>
                <c:pt idx="128">
                  <c:v>Queenâ€™s University Belfast</c:v>
                </c:pt>
                <c:pt idx="129">
                  <c:v>Hebrew University of Jerusalem</c:v>
                </c:pt>
                <c:pt idx="130">
                  <c:v>University of Exeter</c:v>
                </c:pt>
                <c:pt idx="131">
                  <c:v>University of Geneva</c:v>
                </c:pt>
                <c:pt idx="132">
                  <c:v>Sungkyunkwan University (SKKU)</c:v>
                </c:pt>
                <c:pt idx="133">
                  <c:v>Chinese University of Hong Kong</c:v>
                </c:pt>
                <c:pt idx="134">
                  <c:v>University of Bristol</c:v>
                </c:pt>
                <c:pt idx="135">
                  <c:v>Northeastern University</c:v>
                </c:pt>
                <c:pt idx="136">
                  <c:v>University of California, Santa Cruz</c:v>
                </c:pt>
                <c:pt idx="137">
                  <c:v>University of Oxford</c:v>
                </c:pt>
                <c:pt idx="138">
                  <c:v>University of Warwick</c:v>
                </c:pt>
                <c:pt idx="139">
                  <c:v>Trinity College Dublin</c:v>
                </c:pt>
                <c:pt idx="140">
                  <c:v>Northwestern University</c:v>
                </c:pt>
                <c:pt idx="141">
                  <c:v>Maastricht University</c:v>
                </c:pt>
                <c:pt idx="142">
                  <c:v>University of East Anglia</c:v>
                </c:pt>
                <c:pt idx="143">
                  <c:v>University of Cambridge</c:v>
                </c:pt>
                <c:pt idx="144">
                  <c:v>University of Trento</c:v>
                </c:pt>
                <c:pt idx="145">
                  <c:v>Durham University</c:v>
                </c:pt>
                <c:pt idx="146">
                  <c:v>Dalhousie University</c:v>
                </c:pt>
                <c:pt idx="147">
                  <c:v>Georgetown University</c:v>
                </c:pt>
                <c:pt idx="148">
                  <c:v>University of Bern</c:v>
                </c:pt>
                <c:pt idx="149">
                  <c:v>University of Leicester</c:v>
                </c:pt>
                <c:pt idx="150">
                  <c:v>University of Miami</c:v>
                </c:pt>
                <c:pt idx="151">
                  <c:v>Australian National University</c:v>
                </c:pt>
                <c:pt idx="152">
                  <c:v>Johns Hopkins University</c:v>
                </c:pt>
                <c:pt idx="153">
                  <c:v>Duke University</c:v>
                </c:pt>
                <c:pt idx="154">
                  <c:v>Queen Mary University of London</c:v>
                </c:pt>
                <c:pt idx="155">
                  <c:v>Osaka University</c:v>
                </c:pt>
                <c:pt idx="156">
                  <c:v>University of Texas at Dallas</c:v>
                </c:pt>
                <c:pt idx="157">
                  <c:v>Boston College</c:v>
                </c:pt>
                <c:pt idx="158">
                  <c:v>University of Aberdeen</c:v>
                </c:pt>
                <c:pt idx="159">
                  <c:v>University of Dundee</c:v>
                </c:pt>
                <c:pt idx="160">
                  <c:v>University of Bergen</c:v>
                </c:pt>
                <c:pt idx="161">
                  <c:v>University of Antwerp</c:v>
                </c:pt>
                <c:pt idx="162">
                  <c:v>Emory University</c:v>
                </c:pt>
                <c:pt idx="163">
                  <c:v>University of Basel</c:v>
                </c:pt>
                <c:pt idx="164">
                  <c:v>University of Reading</c:v>
                </c:pt>
                <c:pt idx="165">
                  <c:v>Karlsruhe Institute of Technology</c:v>
                </c:pt>
                <c:pt idx="166">
                  <c:v>Stanford University</c:v>
                </c:pt>
                <c:pt idx="167">
                  <c:v>University of Sussex</c:v>
                </c:pt>
                <c:pt idx="168">
                  <c:v>Pompeu Fabra University</c:v>
                </c:pt>
                <c:pt idx="169">
                  <c:v>Hong Kong Baptist University</c:v>
                </c:pt>
                <c:pt idx="170">
                  <c:v>Vanderbilt University</c:v>
                </c:pt>
                <c:pt idx="171">
                  <c:v>Georgia Institute of Technology</c:v>
                </c:pt>
                <c:pt idx="172">
                  <c:v>Lancaster University</c:v>
                </c:pt>
                <c:pt idx="173">
                  <c:v>University of Chicago</c:v>
                </c:pt>
                <c:pt idx="174">
                  <c:v>University of Konstanz</c:v>
                </c:pt>
                <c:pt idx="175">
                  <c:v>Yale University</c:v>
                </c:pt>
                <c:pt idx="176">
                  <c:v>BoÄŸaziÃ§i University</c:v>
                </c:pt>
                <c:pt idx="177">
                  <c:v>ETH Zurich â€“ Swiss Federal Institute of Technology Zurich</c:v>
                </c:pt>
                <c:pt idx="178">
                  <c:v>Tufts University</c:v>
                </c:pt>
                <c:pt idx="179">
                  <c:v>Imperial College London</c:v>
                </c:pt>
                <c:pt idx="180">
                  <c:v>Karolinska Institute</c:v>
                </c:pt>
                <c:pt idx="181">
                  <c:v>University of Notre Dame</c:v>
                </c:pt>
                <c:pt idx="182">
                  <c:v>Birkbeck, University of London</c:v>
                </c:pt>
                <c:pt idx="183">
                  <c:v>Wageningen University and Research Center</c:v>
                </c:pt>
                <c:pt idx="184">
                  <c:v>City University of Hong Kong</c:v>
                </c:pt>
                <c:pt idx="185">
                  <c:v>Royal Holloway, University of London</c:v>
                </c:pt>
                <c:pt idx="186">
                  <c:v>Technion Israel Institute of Technology</c:v>
                </c:pt>
                <c:pt idx="187">
                  <c:v>University of St Andrews</c:v>
                </c:pt>
                <c:pt idx="188">
                  <c:v>Carnegie Mellon University</c:v>
                </c:pt>
                <c:pt idx="189">
                  <c:v>University of Rochester</c:v>
                </c:pt>
                <c:pt idx="190">
                  <c:v>Case Western Reserve University</c:v>
                </c:pt>
                <c:pt idx="191">
                  <c:v>CharitÃ© - UniversitÃ¤tsmedizin Berlin</c:v>
                </c:pt>
                <c:pt idx="192">
                  <c:v>Ulm University</c:v>
                </c:pt>
                <c:pt idx="193">
                  <c:v>Tohoku University</c:v>
                </c:pt>
                <c:pt idx="194">
                  <c:v>William &amp; Mary</c:v>
                </c:pt>
                <c:pt idx="195">
                  <c:v>Delft University of Technology</c:v>
                </c:pt>
                <c:pt idx="196">
                  <c:v>Massachusetts Institute of Technology</c:v>
                </c:pt>
                <c:pt idx="197">
                  <c:v>Wake Forest University</c:v>
                </c:pt>
                <c:pt idx="198">
                  <c:v>KTH Royal Institute of Technology</c:v>
                </c:pt>
                <c:pt idx="199">
                  <c:v>Yeshiva University</c:v>
                </c:pt>
                <c:pt idx="200">
                  <c:v>Princeton University</c:v>
                </c:pt>
                <c:pt idx="201">
                  <c:v>National Sun Yat-sen University</c:v>
                </c:pt>
                <c:pt idx="202">
                  <c:v>National Chiao Tung University</c:v>
                </c:pt>
                <c:pt idx="203">
                  <c:v>National Tsing Hua University</c:v>
                </c:pt>
                <c:pt idx="204">
                  <c:v>Brandeis University</c:v>
                </c:pt>
                <c:pt idx="205">
                  <c:v>Dartmouth College</c:v>
                </c:pt>
                <c:pt idx="206">
                  <c:v>Rice University</c:v>
                </c:pt>
                <c:pt idx="207">
                  <c:v>Technical University of Denmark</c:v>
                </c:pt>
                <c:pt idx="208">
                  <c:v>Ã‰cole Polytechnique FÃ©dÃ©rale de Lausanne</c:v>
                </c:pt>
                <c:pt idx="209">
                  <c:v>University of Twente</c:v>
                </c:pt>
                <c:pt idx="210">
                  <c:v>Rensselaer Polytechnic Institute</c:v>
                </c:pt>
                <c:pt idx="211">
                  <c:v>Korea Advanced Institute of Science and Technology (KAIST)</c:v>
                </c:pt>
                <c:pt idx="212">
                  <c:v>St Georgeâ€™s, University of London</c:v>
                </c:pt>
                <c:pt idx="213">
                  <c:v>Eindhoven University of Technology</c:v>
                </c:pt>
                <c:pt idx="214">
                  <c:v>Florida Institute of Technology</c:v>
                </c:pt>
                <c:pt idx="215">
                  <c:v>Colorado School of Mines</c:v>
                </c:pt>
                <c:pt idx="216">
                  <c:v>Tokyo Institute of Technology</c:v>
                </c:pt>
                <c:pt idx="217">
                  <c:v>Ã‰cole Normale SupÃ©rieure</c:v>
                </c:pt>
                <c:pt idx="218">
                  <c:v>Ã‰cole normale supÃ©rieure de Lyon</c:v>
                </c:pt>
                <c:pt idx="219">
                  <c:v>SabancÄ± University</c:v>
                </c:pt>
                <c:pt idx="220">
                  <c:v>California Institute of Technology</c:v>
                </c:pt>
                <c:pt idx="221">
                  <c:v>Pohang University of Science and Technology</c:v>
                </c:pt>
                <c:pt idx="222">
                  <c:v>Ã‰cole Polytechnique</c:v>
                </c:pt>
                <c:pt idx="223">
                  <c:v>Mines ParisTech</c:v>
                </c:pt>
                <c:pt idx="224">
                  <c:v>Scuola Normale Superiore di Pisa</c:v>
                </c:pt>
                <c:pt idx="225">
                  <c:v>Harvard University</c:v>
                </c:pt>
                <c:pt idx="226">
                  <c:v>Columbia University</c:v>
                </c:pt>
                <c:pt idx="227">
                  <c:v>University of Tokyo</c:v>
                </c:pt>
                <c:pt idx="228">
                  <c:v>Peking University</c:v>
                </c:pt>
                <c:pt idx="229">
                  <c:v>Washington University in St Louis</c:v>
                </c:pt>
                <c:pt idx="230">
                  <c:v>Hong Kong University of Science and Technology</c:v>
                </c:pt>
                <c:pt idx="231">
                  <c:v>Brown University</c:v>
                </c:pt>
                <c:pt idx="232">
                  <c:v>Kyoto University</c:v>
                </c:pt>
                <c:pt idx="233">
                  <c:v>Lund University</c:v>
                </c:pt>
                <c:pt idx="234">
                  <c:v>University College Dublin</c:v>
                </c:pt>
                <c:pt idx="235">
                  <c:v>Seoul National University</c:v>
                </c:pt>
                <c:pt idx="236">
                  <c:v>University of Lausanne</c:v>
                </c:pt>
                <c:pt idx="237">
                  <c:v>Humboldt University of Berlin</c:v>
                </c:pt>
                <c:pt idx="238">
                  <c:v>Yonsei University</c:v>
                </c:pt>
                <c:pt idx="239">
                  <c:v>University of Toronto</c:v>
                </c:pt>
                <c:pt idx="240">
                  <c:v>Tel Aviv University</c:v>
                </c:pt>
                <c:pt idx="241">
                  <c:v>University of Oslo</c:v>
                </c:pt>
                <c:pt idx="242">
                  <c:v>University of Science and Technology of China</c:v>
                </c:pt>
                <c:pt idx="243">
                  <c:v>Paris-Sud University</c:v>
                </c:pt>
                <c:pt idx="244">
                  <c:v>Joseph Fourier University</c:v>
                </c:pt>
              </c:strCache>
            </c:strRef>
          </c:cat>
          <c:val>
            <c:numRef>
              <c:f>'Ques  10'!$K$11:$K$255</c:f>
              <c:numCache>
                <c:formatCode>General</c:formatCode>
                <c:ptCount val="245"/>
                <c:pt idx="0">
                  <c:v>58618</c:v>
                </c:pt>
                <c:pt idx="1">
                  <c:v>41618</c:v>
                </c:pt>
                <c:pt idx="2">
                  <c:v>39073</c:v>
                </c:pt>
                <c:pt idx="3">
                  <c:v>33108</c:v>
                </c:pt>
                <c:pt idx="4">
                  <c:v>29444</c:v>
                </c:pt>
                <c:pt idx="5">
                  <c:v>28494</c:v>
                </c:pt>
                <c:pt idx="6">
                  <c:v>27910</c:v>
                </c:pt>
                <c:pt idx="7">
                  <c:v>27082</c:v>
                </c:pt>
                <c:pt idx="8">
                  <c:v>27051</c:v>
                </c:pt>
                <c:pt idx="9">
                  <c:v>26189</c:v>
                </c:pt>
                <c:pt idx="10">
                  <c:v>25968</c:v>
                </c:pt>
                <c:pt idx="11">
                  <c:v>25216</c:v>
                </c:pt>
                <c:pt idx="12">
                  <c:v>25208</c:v>
                </c:pt>
                <c:pt idx="13">
                  <c:v>24349</c:v>
                </c:pt>
                <c:pt idx="14">
                  <c:v>23865</c:v>
                </c:pt>
                <c:pt idx="15">
                  <c:v>23809</c:v>
                </c:pt>
                <c:pt idx="16">
                  <c:v>23331</c:v>
                </c:pt>
                <c:pt idx="17">
                  <c:v>23216</c:v>
                </c:pt>
                <c:pt idx="18">
                  <c:v>23131</c:v>
                </c:pt>
                <c:pt idx="19">
                  <c:v>22952</c:v>
                </c:pt>
                <c:pt idx="20">
                  <c:v>22822</c:v>
                </c:pt>
                <c:pt idx="21">
                  <c:v>22128</c:v>
                </c:pt>
                <c:pt idx="22">
                  <c:v>22070</c:v>
                </c:pt>
                <c:pt idx="23">
                  <c:v>22040</c:v>
                </c:pt>
                <c:pt idx="24">
                  <c:v>21810</c:v>
                </c:pt>
                <c:pt idx="25">
                  <c:v>20470</c:v>
                </c:pt>
                <c:pt idx="26">
                  <c:v>20224</c:v>
                </c:pt>
                <c:pt idx="27">
                  <c:v>20082</c:v>
                </c:pt>
                <c:pt idx="28">
                  <c:v>20057</c:v>
                </c:pt>
                <c:pt idx="29">
                  <c:v>19964</c:v>
                </c:pt>
                <c:pt idx="30">
                  <c:v>19867</c:v>
                </c:pt>
                <c:pt idx="31">
                  <c:v>19663</c:v>
                </c:pt>
                <c:pt idx="32">
                  <c:v>19498</c:v>
                </c:pt>
                <c:pt idx="33">
                  <c:v>19478</c:v>
                </c:pt>
                <c:pt idx="34">
                  <c:v>19176</c:v>
                </c:pt>
                <c:pt idx="35">
                  <c:v>19117</c:v>
                </c:pt>
                <c:pt idx="36">
                  <c:v>19097</c:v>
                </c:pt>
                <c:pt idx="37">
                  <c:v>18998</c:v>
                </c:pt>
                <c:pt idx="38">
                  <c:v>18943</c:v>
                </c:pt>
                <c:pt idx="39">
                  <c:v>18886</c:v>
                </c:pt>
                <c:pt idx="40">
                  <c:v>18455</c:v>
                </c:pt>
                <c:pt idx="41">
                  <c:v>18401</c:v>
                </c:pt>
                <c:pt idx="42">
                  <c:v>18335</c:v>
                </c:pt>
                <c:pt idx="43">
                  <c:v>18168</c:v>
                </c:pt>
                <c:pt idx="44">
                  <c:v>18160</c:v>
                </c:pt>
                <c:pt idx="45">
                  <c:v>18093</c:v>
                </c:pt>
                <c:pt idx="46">
                  <c:v>18017</c:v>
                </c:pt>
                <c:pt idx="47">
                  <c:v>18005</c:v>
                </c:pt>
                <c:pt idx="48">
                  <c:v>17861</c:v>
                </c:pt>
                <c:pt idx="49">
                  <c:v>17543</c:v>
                </c:pt>
                <c:pt idx="50">
                  <c:v>17486</c:v>
                </c:pt>
                <c:pt idx="51">
                  <c:v>16488</c:v>
                </c:pt>
                <c:pt idx="52">
                  <c:v>16430</c:v>
                </c:pt>
                <c:pt idx="53">
                  <c:v>16278</c:v>
                </c:pt>
                <c:pt idx="54">
                  <c:v>16088</c:v>
                </c:pt>
                <c:pt idx="55">
                  <c:v>16085</c:v>
                </c:pt>
                <c:pt idx="56">
                  <c:v>16068</c:v>
                </c:pt>
                <c:pt idx="57">
                  <c:v>15885</c:v>
                </c:pt>
                <c:pt idx="58">
                  <c:v>15582</c:v>
                </c:pt>
                <c:pt idx="59">
                  <c:v>15513</c:v>
                </c:pt>
                <c:pt idx="60">
                  <c:v>15480</c:v>
                </c:pt>
                <c:pt idx="61">
                  <c:v>15380</c:v>
                </c:pt>
                <c:pt idx="62">
                  <c:v>15152</c:v>
                </c:pt>
                <c:pt idx="63">
                  <c:v>15148</c:v>
                </c:pt>
                <c:pt idx="64">
                  <c:v>15039</c:v>
                </c:pt>
                <c:pt idx="65">
                  <c:v>14949</c:v>
                </c:pt>
                <c:pt idx="66">
                  <c:v>14905</c:v>
                </c:pt>
                <c:pt idx="67">
                  <c:v>14900</c:v>
                </c:pt>
                <c:pt idx="68">
                  <c:v>14652</c:v>
                </c:pt>
                <c:pt idx="69">
                  <c:v>14402</c:v>
                </c:pt>
                <c:pt idx="70">
                  <c:v>14378</c:v>
                </c:pt>
                <c:pt idx="71">
                  <c:v>14314</c:v>
                </c:pt>
                <c:pt idx="72">
                  <c:v>13839</c:v>
                </c:pt>
                <c:pt idx="73">
                  <c:v>13827</c:v>
                </c:pt>
                <c:pt idx="74">
                  <c:v>13763</c:v>
                </c:pt>
                <c:pt idx="75">
                  <c:v>13682</c:v>
                </c:pt>
                <c:pt idx="76">
                  <c:v>13659</c:v>
                </c:pt>
                <c:pt idx="77">
                  <c:v>13507</c:v>
                </c:pt>
                <c:pt idx="78">
                  <c:v>13411</c:v>
                </c:pt>
                <c:pt idx="79">
                  <c:v>13374</c:v>
                </c:pt>
                <c:pt idx="80">
                  <c:v>13253</c:v>
                </c:pt>
                <c:pt idx="81">
                  <c:v>13196</c:v>
                </c:pt>
                <c:pt idx="82">
                  <c:v>13196</c:v>
                </c:pt>
                <c:pt idx="83">
                  <c:v>13072</c:v>
                </c:pt>
                <c:pt idx="84">
                  <c:v>13050</c:v>
                </c:pt>
                <c:pt idx="85">
                  <c:v>13046</c:v>
                </c:pt>
                <c:pt idx="86">
                  <c:v>13037</c:v>
                </c:pt>
                <c:pt idx="87">
                  <c:v>13022</c:v>
                </c:pt>
                <c:pt idx="88">
                  <c:v>12903</c:v>
                </c:pt>
                <c:pt idx="89">
                  <c:v>12891</c:v>
                </c:pt>
                <c:pt idx="90">
                  <c:v>12886</c:v>
                </c:pt>
                <c:pt idx="91">
                  <c:v>12862</c:v>
                </c:pt>
                <c:pt idx="92">
                  <c:v>12769</c:v>
                </c:pt>
                <c:pt idx="93">
                  <c:v>12724</c:v>
                </c:pt>
                <c:pt idx="94">
                  <c:v>12626</c:v>
                </c:pt>
                <c:pt idx="95">
                  <c:v>12521</c:v>
                </c:pt>
                <c:pt idx="96">
                  <c:v>12437</c:v>
                </c:pt>
                <c:pt idx="97">
                  <c:v>12399</c:v>
                </c:pt>
                <c:pt idx="98">
                  <c:v>12064</c:v>
                </c:pt>
                <c:pt idx="99">
                  <c:v>12013</c:v>
                </c:pt>
                <c:pt idx="100">
                  <c:v>11883</c:v>
                </c:pt>
                <c:pt idx="101">
                  <c:v>11754</c:v>
                </c:pt>
                <c:pt idx="102">
                  <c:v>11747</c:v>
                </c:pt>
                <c:pt idx="103">
                  <c:v>11736</c:v>
                </c:pt>
                <c:pt idx="104">
                  <c:v>11656</c:v>
                </c:pt>
                <c:pt idx="105">
                  <c:v>11553</c:v>
                </c:pt>
                <c:pt idx="106">
                  <c:v>11503</c:v>
                </c:pt>
                <c:pt idx="107">
                  <c:v>11450</c:v>
                </c:pt>
                <c:pt idx="108">
                  <c:v>11343</c:v>
                </c:pt>
                <c:pt idx="109">
                  <c:v>11253</c:v>
                </c:pt>
                <c:pt idx="110">
                  <c:v>11090</c:v>
                </c:pt>
                <c:pt idx="111">
                  <c:v>10954</c:v>
                </c:pt>
                <c:pt idx="112">
                  <c:v>10813</c:v>
                </c:pt>
                <c:pt idx="113">
                  <c:v>10787</c:v>
                </c:pt>
                <c:pt idx="114">
                  <c:v>10621</c:v>
                </c:pt>
                <c:pt idx="115">
                  <c:v>10519</c:v>
                </c:pt>
                <c:pt idx="116">
                  <c:v>10513</c:v>
                </c:pt>
                <c:pt idx="117">
                  <c:v>10426</c:v>
                </c:pt>
                <c:pt idx="118">
                  <c:v>10392</c:v>
                </c:pt>
                <c:pt idx="119">
                  <c:v>10284</c:v>
                </c:pt>
                <c:pt idx="120">
                  <c:v>10274</c:v>
                </c:pt>
                <c:pt idx="121">
                  <c:v>10087</c:v>
                </c:pt>
                <c:pt idx="122">
                  <c:v>9970</c:v>
                </c:pt>
                <c:pt idx="123">
                  <c:v>9942</c:v>
                </c:pt>
                <c:pt idx="124">
                  <c:v>9878</c:v>
                </c:pt>
                <c:pt idx="125">
                  <c:v>9845</c:v>
                </c:pt>
                <c:pt idx="126">
                  <c:v>9833</c:v>
                </c:pt>
                <c:pt idx="127">
                  <c:v>9784</c:v>
                </c:pt>
                <c:pt idx="128">
                  <c:v>9688</c:v>
                </c:pt>
                <c:pt idx="129">
                  <c:v>9687</c:v>
                </c:pt>
                <c:pt idx="130">
                  <c:v>9588</c:v>
                </c:pt>
                <c:pt idx="131">
                  <c:v>9557</c:v>
                </c:pt>
                <c:pt idx="132">
                  <c:v>9502</c:v>
                </c:pt>
                <c:pt idx="133">
                  <c:v>9495</c:v>
                </c:pt>
                <c:pt idx="134">
                  <c:v>9490</c:v>
                </c:pt>
                <c:pt idx="135">
                  <c:v>9270</c:v>
                </c:pt>
                <c:pt idx="136">
                  <c:v>9224</c:v>
                </c:pt>
                <c:pt idx="137">
                  <c:v>9163</c:v>
                </c:pt>
                <c:pt idx="138">
                  <c:v>8894</c:v>
                </c:pt>
                <c:pt idx="139">
                  <c:v>8847</c:v>
                </c:pt>
                <c:pt idx="140">
                  <c:v>8800</c:v>
                </c:pt>
                <c:pt idx="141">
                  <c:v>8751</c:v>
                </c:pt>
                <c:pt idx="142">
                  <c:v>8695</c:v>
                </c:pt>
                <c:pt idx="143">
                  <c:v>8654</c:v>
                </c:pt>
                <c:pt idx="144">
                  <c:v>8589</c:v>
                </c:pt>
                <c:pt idx="145">
                  <c:v>8364</c:v>
                </c:pt>
                <c:pt idx="146">
                  <c:v>8285</c:v>
                </c:pt>
                <c:pt idx="147">
                  <c:v>8166</c:v>
                </c:pt>
                <c:pt idx="148">
                  <c:v>7942</c:v>
                </c:pt>
                <c:pt idx="149">
                  <c:v>7852</c:v>
                </c:pt>
                <c:pt idx="150">
                  <c:v>7643</c:v>
                </c:pt>
                <c:pt idx="151">
                  <c:v>7594</c:v>
                </c:pt>
                <c:pt idx="152">
                  <c:v>7564</c:v>
                </c:pt>
                <c:pt idx="153">
                  <c:v>7434</c:v>
                </c:pt>
                <c:pt idx="154">
                  <c:v>7415</c:v>
                </c:pt>
                <c:pt idx="155">
                  <c:v>7175</c:v>
                </c:pt>
                <c:pt idx="156">
                  <c:v>7175</c:v>
                </c:pt>
                <c:pt idx="157">
                  <c:v>7137</c:v>
                </c:pt>
                <c:pt idx="158">
                  <c:v>6987</c:v>
                </c:pt>
                <c:pt idx="159">
                  <c:v>6977</c:v>
                </c:pt>
                <c:pt idx="160">
                  <c:v>6974</c:v>
                </c:pt>
                <c:pt idx="161">
                  <c:v>6914</c:v>
                </c:pt>
                <c:pt idx="162">
                  <c:v>6909</c:v>
                </c:pt>
                <c:pt idx="163">
                  <c:v>6778</c:v>
                </c:pt>
                <c:pt idx="164">
                  <c:v>6628</c:v>
                </c:pt>
                <c:pt idx="165">
                  <c:v>6576</c:v>
                </c:pt>
                <c:pt idx="166">
                  <c:v>6550</c:v>
                </c:pt>
                <c:pt idx="167">
                  <c:v>6481</c:v>
                </c:pt>
                <c:pt idx="168">
                  <c:v>6432</c:v>
                </c:pt>
                <c:pt idx="169">
                  <c:v>6369</c:v>
                </c:pt>
                <c:pt idx="170">
                  <c:v>6324</c:v>
                </c:pt>
                <c:pt idx="171">
                  <c:v>6190</c:v>
                </c:pt>
                <c:pt idx="172">
                  <c:v>5986</c:v>
                </c:pt>
                <c:pt idx="173">
                  <c:v>5973</c:v>
                </c:pt>
                <c:pt idx="174">
                  <c:v>5902</c:v>
                </c:pt>
                <c:pt idx="175">
                  <c:v>5876</c:v>
                </c:pt>
                <c:pt idx="176">
                  <c:v>5753</c:v>
                </c:pt>
                <c:pt idx="177">
                  <c:v>5635</c:v>
                </c:pt>
                <c:pt idx="178">
                  <c:v>5621</c:v>
                </c:pt>
                <c:pt idx="179">
                  <c:v>5572</c:v>
                </c:pt>
                <c:pt idx="180">
                  <c:v>5442</c:v>
                </c:pt>
                <c:pt idx="181">
                  <c:v>5205</c:v>
                </c:pt>
                <c:pt idx="182">
                  <c:v>5200</c:v>
                </c:pt>
                <c:pt idx="183">
                  <c:v>5179</c:v>
                </c:pt>
                <c:pt idx="184">
                  <c:v>5108</c:v>
                </c:pt>
                <c:pt idx="185">
                  <c:v>4986</c:v>
                </c:pt>
                <c:pt idx="186">
                  <c:v>4849</c:v>
                </c:pt>
                <c:pt idx="187">
                  <c:v>4669</c:v>
                </c:pt>
                <c:pt idx="188">
                  <c:v>4635</c:v>
                </c:pt>
                <c:pt idx="189">
                  <c:v>4601</c:v>
                </c:pt>
                <c:pt idx="190">
                  <c:v>4444</c:v>
                </c:pt>
                <c:pt idx="191">
                  <c:v>4386</c:v>
                </c:pt>
                <c:pt idx="192">
                  <c:v>4318</c:v>
                </c:pt>
                <c:pt idx="193">
                  <c:v>4300</c:v>
                </c:pt>
                <c:pt idx="194">
                  <c:v>4248</c:v>
                </c:pt>
                <c:pt idx="195">
                  <c:v>4139</c:v>
                </c:pt>
                <c:pt idx="196">
                  <c:v>4097</c:v>
                </c:pt>
                <c:pt idx="197">
                  <c:v>3736</c:v>
                </c:pt>
                <c:pt idx="198">
                  <c:v>3619</c:v>
                </c:pt>
                <c:pt idx="199">
                  <c:v>3579</c:v>
                </c:pt>
                <c:pt idx="200">
                  <c:v>3568</c:v>
                </c:pt>
                <c:pt idx="201">
                  <c:v>3454</c:v>
                </c:pt>
                <c:pt idx="202">
                  <c:v>3414</c:v>
                </c:pt>
                <c:pt idx="203">
                  <c:v>3373</c:v>
                </c:pt>
                <c:pt idx="204">
                  <c:v>3022</c:v>
                </c:pt>
                <c:pt idx="205">
                  <c:v>2904</c:v>
                </c:pt>
                <c:pt idx="206">
                  <c:v>2787</c:v>
                </c:pt>
                <c:pt idx="207">
                  <c:v>2697</c:v>
                </c:pt>
                <c:pt idx="208">
                  <c:v>2610</c:v>
                </c:pt>
                <c:pt idx="209">
                  <c:v>2453</c:v>
                </c:pt>
                <c:pt idx="210">
                  <c:v>2001</c:v>
                </c:pt>
                <c:pt idx="211">
                  <c:v>1805</c:v>
                </c:pt>
                <c:pt idx="212">
                  <c:v>1804</c:v>
                </c:pt>
                <c:pt idx="213">
                  <c:v>1553</c:v>
                </c:pt>
                <c:pt idx="214">
                  <c:v>1499</c:v>
                </c:pt>
                <c:pt idx="215">
                  <c:v>1375</c:v>
                </c:pt>
                <c:pt idx="216">
                  <c:v>1246</c:v>
                </c:pt>
                <c:pt idx="217">
                  <c:v>1104</c:v>
                </c:pt>
                <c:pt idx="218">
                  <c:v>1087</c:v>
                </c:pt>
                <c:pt idx="219">
                  <c:v>1068</c:v>
                </c:pt>
                <c:pt idx="220">
                  <c:v>740</c:v>
                </c:pt>
                <c:pt idx="221">
                  <c:v>611</c:v>
                </c:pt>
                <c:pt idx="222">
                  <c:v>437</c:v>
                </c:pt>
                <c:pt idx="223">
                  <c:v>359</c:v>
                </c:pt>
                <c:pt idx="224">
                  <c:v>129</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numCache>
            </c:numRef>
          </c:val>
          <c:extLst>
            <c:ext xmlns:c16="http://schemas.microsoft.com/office/drawing/2014/chart" uri="{C3380CC4-5D6E-409C-BE32-E72D297353CC}">
              <c16:uniqueId val="{00000001-DBFD-2642-A649-67B788E6931B}"/>
            </c:ext>
          </c:extLst>
        </c:ser>
        <c:dLbls>
          <c:showLegendKey val="0"/>
          <c:showVal val="0"/>
          <c:showCatName val="0"/>
          <c:showSerName val="0"/>
          <c:showPercent val="0"/>
          <c:showBubbleSize val="0"/>
        </c:dLbls>
        <c:gapWidth val="219"/>
        <c:overlap val="-27"/>
        <c:axId val="1758097360"/>
        <c:axId val="1765601088"/>
      </c:barChart>
      <c:catAx>
        <c:axId val="1758097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601088"/>
        <c:crosses val="autoZero"/>
        <c:auto val="1"/>
        <c:lblAlgn val="ctr"/>
        <c:lblOffset val="100"/>
        <c:noMultiLvlLbl val="0"/>
      </c:catAx>
      <c:valAx>
        <c:axId val="1765601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8097360"/>
        <c:crosses val="autoZero"/>
        <c:crossBetween val="between"/>
      </c:valAx>
    </c:plotArea>
    <c:plotVisOnly val="1"/>
    <c:dispBlanksAs val="gap"/>
    <c:showDLblsOverMax val="0"/>
    <c:extLst/>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2350918635170606"/>
          <c:y val="0"/>
        </c:manualLayout>
      </c:layout>
      <c:overlay val="0"/>
      <c:spPr>
        <a:noFill/>
        <a:ln>
          <a:noFill/>
        </a:ln>
        <a:effectLst/>
      </c:spPr>
      <c:txPr>
        <a:bodyPr rot="0" spcFirstLastPara="1" vertOverflow="ellipsis" vert="horz" wrap="square" anchor="ctr" anchorCtr="1"/>
        <a:lstStyle/>
        <a:p>
          <a:pPr>
            <a:defRPr sz="1800" b="1" i="0" u="sng"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'Ques 11'!$P$7</c:f>
              <c:strCache>
                <c:ptCount val="1"/>
                <c:pt idx="0">
                  <c:v>Universities in a country</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'Ques 11'!$O$8:$O$81</c:f>
              <c:strCache>
                <c:ptCount val="74"/>
                <c:pt idx="0">
                  <c:v>United States of America</c:v>
                </c:pt>
                <c:pt idx="1">
                  <c:v>China</c:v>
                </c:pt>
                <c:pt idx="2">
                  <c:v>United Kingdom</c:v>
                </c:pt>
                <c:pt idx="3">
                  <c:v>Japan</c:v>
                </c:pt>
                <c:pt idx="4">
                  <c:v>France</c:v>
                </c:pt>
                <c:pt idx="5">
                  <c:v>Germany</c:v>
                </c:pt>
                <c:pt idx="6">
                  <c:v>Italy</c:v>
                </c:pt>
                <c:pt idx="7">
                  <c:v>Spain</c:v>
                </c:pt>
                <c:pt idx="8">
                  <c:v>South Korea</c:v>
                </c:pt>
                <c:pt idx="9">
                  <c:v>Canada</c:v>
                </c:pt>
                <c:pt idx="10">
                  <c:v>Australia</c:v>
                </c:pt>
                <c:pt idx="11">
                  <c:v>Taiwan</c:v>
                </c:pt>
                <c:pt idx="12">
                  <c:v>Brazil</c:v>
                </c:pt>
                <c:pt idx="13">
                  <c:v>India</c:v>
                </c:pt>
                <c:pt idx="14">
                  <c:v>Turkey</c:v>
                </c:pt>
                <c:pt idx="15">
                  <c:v>Netherlands</c:v>
                </c:pt>
                <c:pt idx="16">
                  <c:v>Russia</c:v>
                </c:pt>
                <c:pt idx="17">
                  <c:v>Poland</c:v>
                </c:pt>
                <c:pt idx="18">
                  <c:v>Switzerland</c:v>
                </c:pt>
                <c:pt idx="19">
                  <c:v>Sweden</c:v>
                </c:pt>
                <c:pt idx="20">
                  <c:v>Austria</c:v>
                </c:pt>
                <c:pt idx="21">
                  <c:v>Iran</c:v>
                </c:pt>
                <c:pt idx="22">
                  <c:v>Belgium</c:v>
                </c:pt>
                <c:pt idx="23">
                  <c:v>Czech Republic</c:v>
                </c:pt>
                <c:pt idx="24">
                  <c:v>Finland</c:v>
                </c:pt>
                <c:pt idx="25">
                  <c:v>Ireland</c:v>
                </c:pt>
                <c:pt idx="26">
                  <c:v>Portugal</c:v>
                </c:pt>
                <c:pt idx="27">
                  <c:v>Greece</c:v>
                </c:pt>
                <c:pt idx="28">
                  <c:v>Israel</c:v>
                </c:pt>
                <c:pt idx="29">
                  <c:v>Malaysia</c:v>
                </c:pt>
                <c:pt idx="30">
                  <c:v>Thailand</c:v>
                </c:pt>
                <c:pt idx="31">
                  <c:v>New Zealand</c:v>
                </c:pt>
                <c:pt idx="32">
                  <c:v>Chile</c:v>
                </c:pt>
                <c:pt idx="33">
                  <c:v>Denmark</c:v>
                </c:pt>
                <c:pt idx="34">
                  <c:v>Norway</c:v>
                </c:pt>
                <c:pt idx="35">
                  <c:v>Hong Kong</c:v>
                </c:pt>
                <c:pt idx="36">
                  <c:v>Hungary</c:v>
                </c:pt>
                <c:pt idx="37">
                  <c:v>South Africa</c:v>
                </c:pt>
                <c:pt idx="38">
                  <c:v>Egypt</c:v>
                </c:pt>
                <c:pt idx="39">
                  <c:v>Argentina</c:v>
                </c:pt>
                <c:pt idx="40">
                  <c:v>Saudi Arabia</c:v>
                </c:pt>
                <c:pt idx="41">
                  <c:v>Colombia</c:v>
                </c:pt>
                <c:pt idx="42">
                  <c:v>Romania</c:v>
                </c:pt>
                <c:pt idx="43">
                  <c:v>Mexico</c:v>
                </c:pt>
                <c:pt idx="44">
                  <c:v>Slovenia</c:v>
                </c:pt>
                <c:pt idx="45">
                  <c:v>Singapore</c:v>
                </c:pt>
                <c:pt idx="46">
                  <c:v>Jordan</c:v>
                </c:pt>
                <c:pt idx="47">
                  <c:v>Slovakia</c:v>
                </c:pt>
                <c:pt idx="48">
                  <c:v>Estonia</c:v>
                </c:pt>
                <c:pt idx="49">
                  <c:v>Ukraine</c:v>
                </c:pt>
                <c:pt idx="50">
                  <c:v>Pakistan</c:v>
                </c:pt>
                <c:pt idx="51">
                  <c:v>United Arab Emirates</c:v>
                </c:pt>
                <c:pt idx="52">
                  <c:v>Qatar</c:v>
                </c:pt>
                <c:pt idx="53">
                  <c:v>Puerto Rico</c:v>
                </c:pt>
                <c:pt idx="54">
                  <c:v>Oman</c:v>
                </c:pt>
                <c:pt idx="55">
                  <c:v>Nigeria</c:v>
                </c:pt>
                <c:pt idx="56">
                  <c:v>Serbia</c:v>
                </c:pt>
                <c:pt idx="57">
                  <c:v>Morocco</c:v>
                </c:pt>
                <c:pt idx="58">
                  <c:v>Macau</c:v>
                </c:pt>
                <c:pt idx="59">
                  <c:v>Luxembourg</c:v>
                </c:pt>
                <c:pt idx="60">
                  <c:v>Lithuania</c:v>
                </c:pt>
                <c:pt idx="61">
                  <c:v>Lebanon</c:v>
                </c:pt>
                <c:pt idx="62">
                  <c:v>Latvia</c:v>
                </c:pt>
                <c:pt idx="63">
                  <c:v>Kenya</c:v>
                </c:pt>
                <c:pt idx="64">
                  <c:v>Indonesia</c:v>
                </c:pt>
                <c:pt idx="65">
                  <c:v>Iceland</c:v>
                </c:pt>
                <c:pt idx="66">
                  <c:v>Ghana</c:v>
                </c:pt>
                <c:pt idx="67">
                  <c:v>Cyprus</c:v>
                </c:pt>
                <c:pt idx="68">
                  <c:v>Uganda</c:v>
                </c:pt>
                <c:pt idx="69">
                  <c:v>Croatia</c:v>
                </c:pt>
                <c:pt idx="70">
                  <c:v>Bulgaria</c:v>
                </c:pt>
                <c:pt idx="71">
                  <c:v>Belarus</c:v>
                </c:pt>
                <c:pt idx="72">
                  <c:v>Bangladesh</c:v>
                </c:pt>
                <c:pt idx="73">
                  <c:v>Uruguay</c:v>
                </c:pt>
              </c:strCache>
            </c:strRef>
          </c:cat>
          <c:val>
            <c:numRef>
              <c:f>'Ques 11'!$P$8:$P$81</c:f>
              <c:numCache>
                <c:formatCode>General</c:formatCode>
                <c:ptCount val="74"/>
                <c:pt idx="0">
                  <c:v>273</c:v>
                </c:pt>
                <c:pt idx="1">
                  <c:v>96</c:v>
                </c:pt>
                <c:pt idx="2">
                  <c:v>89</c:v>
                </c:pt>
                <c:pt idx="3">
                  <c:v>81</c:v>
                </c:pt>
                <c:pt idx="4">
                  <c:v>68</c:v>
                </c:pt>
                <c:pt idx="5">
                  <c:v>68</c:v>
                </c:pt>
                <c:pt idx="6">
                  <c:v>54</c:v>
                </c:pt>
                <c:pt idx="7">
                  <c:v>43</c:v>
                </c:pt>
                <c:pt idx="8">
                  <c:v>37</c:v>
                </c:pt>
                <c:pt idx="9">
                  <c:v>37</c:v>
                </c:pt>
                <c:pt idx="10">
                  <c:v>35</c:v>
                </c:pt>
                <c:pt idx="11">
                  <c:v>29</c:v>
                </c:pt>
                <c:pt idx="12">
                  <c:v>27</c:v>
                </c:pt>
                <c:pt idx="13">
                  <c:v>22</c:v>
                </c:pt>
                <c:pt idx="14">
                  <c:v>15</c:v>
                </c:pt>
                <c:pt idx="15">
                  <c:v>14</c:v>
                </c:pt>
                <c:pt idx="16">
                  <c:v>13</c:v>
                </c:pt>
                <c:pt idx="17">
                  <c:v>12</c:v>
                </c:pt>
                <c:pt idx="18">
                  <c:v>12</c:v>
                </c:pt>
                <c:pt idx="19">
                  <c:v>12</c:v>
                </c:pt>
                <c:pt idx="20">
                  <c:v>12</c:v>
                </c:pt>
                <c:pt idx="21">
                  <c:v>11</c:v>
                </c:pt>
                <c:pt idx="22">
                  <c:v>11</c:v>
                </c:pt>
                <c:pt idx="23">
                  <c:v>10</c:v>
                </c:pt>
                <c:pt idx="24">
                  <c:v>10</c:v>
                </c:pt>
                <c:pt idx="25">
                  <c:v>10</c:v>
                </c:pt>
                <c:pt idx="26">
                  <c:v>9</c:v>
                </c:pt>
                <c:pt idx="27">
                  <c:v>8</c:v>
                </c:pt>
                <c:pt idx="28">
                  <c:v>8</c:v>
                </c:pt>
                <c:pt idx="29">
                  <c:v>8</c:v>
                </c:pt>
                <c:pt idx="30">
                  <c:v>7</c:v>
                </c:pt>
                <c:pt idx="31">
                  <c:v>7</c:v>
                </c:pt>
                <c:pt idx="32">
                  <c:v>7</c:v>
                </c:pt>
                <c:pt idx="33">
                  <c:v>6</c:v>
                </c:pt>
                <c:pt idx="34">
                  <c:v>6</c:v>
                </c:pt>
                <c:pt idx="35">
                  <c:v>6</c:v>
                </c:pt>
                <c:pt idx="36">
                  <c:v>6</c:v>
                </c:pt>
                <c:pt idx="37">
                  <c:v>6</c:v>
                </c:pt>
                <c:pt idx="38">
                  <c:v>5</c:v>
                </c:pt>
                <c:pt idx="39">
                  <c:v>4</c:v>
                </c:pt>
                <c:pt idx="40">
                  <c:v>4</c:v>
                </c:pt>
                <c:pt idx="41">
                  <c:v>4</c:v>
                </c:pt>
                <c:pt idx="42">
                  <c:v>4</c:v>
                </c:pt>
                <c:pt idx="43">
                  <c:v>3</c:v>
                </c:pt>
                <c:pt idx="44">
                  <c:v>2</c:v>
                </c:pt>
                <c:pt idx="45">
                  <c:v>2</c:v>
                </c:pt>
                <c:pt idx="46">
                  <c:v>2</c:v>
                </c:pt>
                <c:pt idx="47">
                  <c:v>2</c:v>
                </c:pt>
                <c:pt idx="48">
                  <c:v>2</c:v>
                </c:pt>
                <c:pt idx="49">
                  <c:v>2</c:v>
                </c:pt>
                <c:pt idx="50">
                  <c:v>2</c:v>
                </c:pt>
                <c:pt idx="51">
                  <c:v>2</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numCache>
            </c:numRef>
          </c:val>
          <c:extLst>
            <c:ext xmlns:c16="http://schemas.microsoft.com/office/drawing/2014/chart" uri="{C3380CC4-5D6E-409C-BE32-E72D297353CC}">
              <c16:uniqueId val="{00000000-127C-F04B-B9BA-7AC49149D0FA}"/>
            </c:ext>
          </c:extLst>
        </c:ser>
        <c:dLbls>
          <c:dLblPos val="inEnd"/>
          <c:showLegendKey val="0"/>
          <c:showVal val="1"/>
          <c:showCatName val="0"/>
          <c:showSerName val="0"/>
          <c:showPercent val="0"/>
          <c:showBubbleSize val="0"/>
        </c:dLbls>
        <c:gapWidth val="65"/>
        <c:axId val="1984316527"/>
        <c:axId val="1984136607"/>
      </c:barChart>
      <c:catAx>
        <c:axId val="19843165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984136607"/>
        <c:crosses val="autoZero"/>
        <c:auto val="1"/>
        <c:lblAlgn val="ctr"/>
        <c:lblOffset val="100"/>
        <c:noMultiLvlLbl val="0"/>
      </c:catAx>
      <c:valAx>
        <c:axId val="198413660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984316527"/>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600" b="1" i="0" u="sng"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 13'!$N$15</c:f>
              <c:strCache>
                <c:ptCount val="1"/>
                <c:pt idx="0">
                  <c:v>Girls%</c:v>
                </c:pt>
              </c:strCache>
            </c:strRef>
          </c:tx>
          <c:spPr>
            <a:solidFill>
              <a:schemeClr val="dk1">
                <a:tint val="88500"/>
              </a:schemeClr>
            </a:solidFill>
            <a:ln>
              <a:noFill/>
            </a:ln>
            <a:effectLst/>
          </c:spPr>
          <c:invertIfNegative val="0"/>
          <c:cat>
            <c:numRef>
              <c:f>'Ques 13'!$M$16:$M$21</c:f>
              <c:numCache>
                <c:formatCode>General</c:formatCode>
                <c:ptCount val="6"/>
                <c:pt idx="0">
                  <c:v>2015</c:v>
                </c:pt>
                <c:pt idx="1">
                  <c:v>2012</c:v>
                </c:pt>
                <c:pt idx="2">
                  <c:v>2013</c:v>
                </c:pt>
                <c:pt idx="3">
                  <c:v>2014</c:v>
                </c:pt>
                <c:pt idx="4">
                  <c:v>2011</c:v>
                </c:pt>
                <c:pt idx="5">
                  <c:v>2016</c:v>
                </c:pt>
              </c:numCache>
            </c:numRef>
          </c:cat>
          <c:val>
            <c:numRef>
              <c:f>'Ques 13'!$N$16:$N$21</c:f>
              <c:numCache>
                <c:formatCode>General</c:formatCode>
                <c:ptCount val="6"/>
                <c:pt idx="0">
                  <c:v>8944</c:v>
                </c:pt>
                <c:pt idx="1">
                  <c:v>8923</c:v>
                </c:pt>
                <c:pt idx="2">
                  <c:v>8830</c:v>
                </c:pt>
                <c:pt idx="3">
                  <c:v>8813</c:v>
                </c:pt>
                <c:pt idx="4">
                  <c:v>8376</c:v>
                </c:pt>
                <c:pt idx="5">
                  <c:v>4977</c:v>
                </c:pt>
              </c:numCache>
            </c:numRef>
          </c:val>
          <c:extLst>
            <c:ext xmlns:c16="http://schemas.microsoft.com/office/drawing/2014/chart" uri="{C3380CC4-5D6E-409C-BE32-E72D297353CC}">
              <c16:uniqueId val="{00000000-E295-8945-8414-812DD795F862}"/>
            </c:ext>
          </c:extLst>
        </c:ser>
        <c:dLbls>
          <c:showLegendKey val="0"/>
          <c:showVal val="0"/>
          <c:showCatName val="0"/>
          <c:showSerName val="0"/>
          <c:showPercent val="0"/>
          <c:showBubbleSize val="0"/>
        </c:dLbls>
        <c:gapWidth val="219"/>
        <c:overlap val="-27"/>
        <c:axId val="1765418528"/>
        <c:axId val="1765420256"/>
      </c:barChart>
      <c:catAx>
        <c:axId val="1765418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420256"/>
        <c:crosses val="autoZero"/>
        <c:auto val="1"/>
        <c:lblAlgn val="ctr"/>
        <c:lblOffset val="100"/>
        <c:noMultiLvlLbl val="0"/>
      </c:catAx>
      <c:valAx>
        <c:axId val="176542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418528"/>
        <c:crosses val="autoZero"/>
        <c:crossBetween val="between"/>
      </c:valAx>
      <c:spPr>
        <a:noFill/>
        <a:ln>
          <a:noFill/>
        </a:ln>
        <a:effectLst/>
      </c:spPr>
    </c:plotArea>
    <c:plotVisOnly val="1"/>
    <c:dispBlanksAs val="gap"/>
    <c:showDLblsOverMax val="0"/>
  </c:chart>
  <c:spPr>
    <a:solidFill>
      <a:schemeClr val="accent5">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u="sng"/>
              <a:t>Student</a:t>
            </a:r>
            <a:r>
              <a:rPr lang="en-GB" b="1" u="sng" baseline="0"/>
              <a:t> Score Relationship of University</a:t>
            </a:r>
            <a:endParaRPr lang="en-GB" b="1" u="sng"/>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'Ques 15'!$L$9:$L$253</c:f>
              <c:numCache>
                <c:formatCode>General</c:formatCode>
                <c:ptCount val="245"/>
                <c:pt idx="0">
                  <c:v>17532240</c:v>
                </c:pt>
                <c:pt idx="1">
                  <c:v>1951410</c:v>
                </c:pt>
                <c:pt idx="2">
                  <c:v>16366440</c:v>
                </c:pt>
                <c:pt idx="3">
                  <c:v>6850656</c:v>
                </c:pt>
                <c:pt idx="4">
                  <c:v>13568520</c:v>
                </c:pt>
                <c:pt idx="5">
                  <c:v>29744892</c:v>
                </c:pt>
                <c:pt idx="6">
                  <c:v>17329530</c:v>
                </c:pt>
                <c:pt idx="7">
                  <c:v>12030966</c:v>
                </c:pt>
                <c:pt idx="8">
                  <c:v>23148090</c:v>
                </c:pt>
                <c:pt idx="9">
                  <c:v>10339950</c:v>
                </c:pt>
                <c:pt idx="10">
                  <c:v>2729064</c:v>
                </c:pt>
                <c:pt idx="11">
                  <c:v>10152864</c:v>
                </c:pt>
                <c:pt idx="12">
                  <c:v>26777730</c:v>
                </c:pt>
                <c:pt idx="13">
                  <c:v>20895870</c:v>
                </c:pt>
                <c:pt idx="14">
                  <c:v>43632240</c:v>
                </c:pt>
                <c:pt idx="15">
                  <c:v>5402930</c:v>
                </c:pt>
                <c:pt idx="16">
                  <c:v>17444484</c:v>
                </c:pt>
                <c:pt idx="17">
                  <c:v>19555884</c:v>
                </c:pt>
                <c:pt idx="18">
                  <c:v>18510336</c:v>
                </c:pt>
                <c:pt idx="19">
                  <c:v>3591744</c:v>
                </c:pt>
                <c:pt idx="20">
                  <c:v>14718732</c:v>
                </c:pt>
                <c:pt idx="21">
                  <c:v>15840576</c:v>
                </c:pt>
                <c:pt idx="22">
                  <c:v>32093040</c:v>
                </c:pt>
                <c:pt idx="23">
                  <c:v>27069984</c:v>
                </c:pt>
                <c:pt idx="24">
                  <c:v>17727120</c:v>
                </c:pt>
                <c:pt idx="25">
                  <c:v>3552120</c:v>
                </c:pt>
                <c:pt idx="26">
                  <c:v>13199640</c:v>
                </c:pt>
                <c:pt idx="27">
                  <c:v>21566430</c:v>
                </c:pt>
                <c:pt idx="28">
                  <c:v>7476192</c:v>
                </c:pt>
                <c:pt idx="29">
                  <c:v>27065664</c:v>
                </c:pt>
                <c:pt idx="30">
                  <c:v>10580070</c:v>
                </c:pt>
                <c:pt idx="31">
                  <c:v>31693230</c:v>
                </c:pt>
                <c:pt idx="32">
                  <c:v>953160</c:v>
                </c:pt>
                <c:pt idx="33">
                  <c:v>9218880</c:v>
                </c:pt>
                <c:pt idx="34">
                  <c:v>5539560</c:v>
                </c:pt>
                <c:pt idx="35">
                  <c:v>16335975</c:v>
                </c:pt>
                <c:pt idx="36">
                  <c:v>23070660</c:v>
                </c:pt>
                <c:pt idx="37">
                  <c:v>31565376</c:v>
                </c:pt>
                <c:pt idx="38">
                  <c:v>36336384</c:v>
                </c:pt>
                <c:pt idx="39">
                  <c:v>15303900</c:v>
                </c:pt>
                <c:pt idx="40">
                  <c:v>18926935</c:v>
                </c:pt>
                <c:pt idx="41">
                  <c:v>5169816</c:v>
                </c:pt>
                <c:pt idx="42">
                  <c:v>7808736</c:v>
                </c:pt>
                <c:pt idx="43">
                  <c:v>22246272</c:v>
                </c:pt>
                <c:pt idx="44">
                  <c:v>27688320</c:v>
                </c:pt>
                <c:pt idx="45">
                  <c:v>18363660</c:v>
                </c:pt>
                <c:pt idx="46">
                  <c:v>510140</c:v>
                </c:pt>
                <c:pt idx="47">
                  <c:v>2601456</c:v>
                </c:pt>
                <c:pt idx="48">
                  <c:v>19143775</c:v>
                </c:pt>
                <c:pt idx="49">
                  <c:v>18475185</c:v>
                </c:pt>
                <c:pt idx="50">
                  <c:v>29845560</c:v>
                </c:pt>
                <c:pt idx="51">
                  <c:v>8985150</c:v>
                </c:pt>
                <c:pt idx="52">
                  <c:v>46007610</c:v>
                </c:pt>
                <c:pt idx="53">
                  <c:v>40452696</c:v>
                </c:pt>
                <c:pt idx="54">
                  <c:v>4401435</c:v>
                </c:pt>
                <c:pt idx="55">
                  <c:v>19504725</c:v>
                </c:pt>
                <c:pt idx="56">
                  <c:v>3744312</c:v>
                </c:pt>
                <c:pt idx="57">
                  <c:v>1880480</c:v>
                </c:pt>
                <c:pt idx="58">
                  <c:v>12266454</c:v>
                </c:pt>
                <c:pt idx="59">
                  <c:v>2816424</c:v>
                </c:pt>
                <c:pt idx="60">
                  <c:v>7718865</c:v>
                </c:pt>
                <c:pt idx="61">
                  <c:v>4832568</c:v>
                </c:pt>
                <c:pt idx="62">
                  <c:v>8816178</c:v>
                </c:pt>
                <c:pt idx="63">
                  <c:v>10755528</c:v>
                </c:pt>
                <c:pt idx="64">
                  <c:v>11373120</c:v>
                </c:pt>
                <c:pt idx="65">
                  <c:v>18141624</c:v>
                </c:pt>
                <c:pt idx="66">
                  <c:v>27943458</c:v>
                </c:pt>
                <c:pt idx="67">
                  <c:v>4449120</c:v>
                </c:pt>
                <c:pt idx="68">
                  <c:v>24577980</c:v>
                </c:pt>
                <c:pt idx="69">
                  <c:v>740845</c:v>
                </c:pt>
                <c:pt idx="70">
                  <c:v>10452870</c:v>
                </c:pt>
                <c:pt idx="71">
                  <c:v>15852255</c:v>
                </c:pt>
                <c:pt idx="72">
                  <c:v>10766712</c:v>
                </c:pt>
                <c:pt idx="73">
                  <c:v>14266380</c:v>
                </c:pt>
                <c:pt idx="74">
                  <c:v>21771360</c:v>
                </c:pt>
                <c:pt idx="75">
                  <c:v>3448160</c:v>
                </c:pt>
                <c:pt idx="76">
                  <c:v>10515792</c:v>
                </c:pt>
                <c:pt idx="77">
                  <c:v>12590160</c:v>
                </c:pt>
                <c:pt idx="78">
                  <c:v>2907520</c:v>
                </c:pt>
                <c:pt idx="79">
                  <c:v>2975740</c:v>
                </c:pt>
                <c:pt idx="80">
                  <c:v>6144480</c:v>
                </c:pt>
                <c:pt idx="81">
                  <c:v>5870280</c:v>
                </c:pt>
                <c:pt idx="82">
                  <c:v>7665840</c:v>
                </c:pt>
                <c:pt idx="83">
                  <c:v>7598980</c:v>
                </c:pt>
                <c:pt idx="84">
                  <c:v>15875184</c:v>
                </c:pt>
                <c:pt idx="85">
                  <c:v>9546000</c:v>
                </c:pt>
                <c:pt idx="86">
                  <c:v>14437948</c:v>
                </c:pt>
                <c:pt idx="87">
                  <c:v>3548700</c:v>
                </c:pt>
                <c:pt idx="88">
                  <c:v>3661600</c:v>
                </c:pt>
                <c:pt idx="89">
                  <c:v>12526176</c:v>
                </c:pt>
                <c:pt idx="90">
                  <c:v>17586690</c:v>
                </c:pt>
                <c:pt idx="91">
                  <c:v>2297700</c:v>
                </c:pt>
                <c:pt idx="92">
                  <c:v>2751720</c:v>
                </c:pt>
                <c:pt idx="93">
                  <c:v>6851010</c:v>
                </c:pt>
                <c:pt idx="94">
                  <c:v>16085080</c:v>
                </c:pt>
                <c:pt idx="95">
                  <c:v>1744160</c:v>
                </c:pt>
                <c:pt idx="96">
                  <c:v>12590010</c:v>
                </c:pt>
                <c:pt idx="97">
                  <c:v>13067640</c:v>
                </c:pt>
                <c:pt idx="98">
                  <c:v>6297480</c:v>
                </c:pt>
                <c:pt idx="99">
                  <c:v>4860975</c:v>
                </c:pt>
                <c:pt idx="100">
                  <c:v>7273032</c:v>
                </c:pt>
                <c:pt idx="101">
                  <c:v>4910185</c:v>
                </c:pt>
                <c:pt idx="102">
                  <c:v>1060960</c:v>
                </c:pt>
                <c:pt idx="103">
                  <c:v>4795730</c:v>
                </c:pt>
                <c:pt idx="104">
                  <c:v>12186450</c:v>
                </c:pt>
                <c:pt idx="105">
                  <c:v>4430260</c:v>
                </c:pt>
                <c:pt idx="106">
                  <c:v>4562050</c:v>
                </c:pt>
                <c:pt idx="107">
                  <c:v>6807600</c:v>
                </c:pt>
                <c:pt idx="108">
                  <c:v>4509000</c:v>
                </c:pt>
                <c:pt idx="109">
                  <c:v>25731250</c:v>
                </c:pt>
                <c:pt idx="110">
                  <c:v>7604260</c:v>
                </c:pt>
                <c:pt idx="111">
                  <c:v>8720910</c:v>
                </c:pt>
                <c:pt idx="112">
                  <c:v>4743980</c:v>
                </c:pt>
                <c:pt idx="113">
                  <c:v>4194920</c:v>
                </c:pt>
                <c:pt idx="114">
                  <c:v>2437656</c:v>
                </c:pt>
                <c:pt idx="115">
                  <c:v>11149164</c:v>
                </c:pt>
                <c:pt idx="116">
                  <c:v>4518192</c:v>
                </c:pt>
                <c:pt idx="117">
                  <c:v>964308</c:v>
                </c:pt>
                <c:pt idx="118">
                  <c:v>5805620</c:v>
                </c:pt>
                <c:pt idx="119">
                  <c:v>4960140</c:v>
                </c:pt>
                <c:pt idx="120">
                  <c:v>25849020</c:v>
                </c:pt>
                <c:pt idx="121">
                  <c:v>7334930</c:v>
                </c:pt>
                <c:pt idx="122">
                  <c:v>15732090</c:v>
                </c:pt>
                <c:pt idx="123">
                  <c:v>5883630</c:v>
                </c:pt>
                <c:pt idx="124">
                  <c:v>1853400</c:v>
                </c:pt>
                <c:pt idx="125">
                  <c:v>4519020</c:v>
                </c:pt>
                <c:pt idx="126">
                  <c:v>5817620</c:v>
                </c:pt>
                <c:pt idx="127">
                  <c:v>4732560</c:v>
                </c:pt>
                <c:pt idx="128">
                  <c:v>3312720</c:v>
                </c:pt>
                <c:pt idx="129">
                  <c:v>2326560</c:v>
                </c:pt>
                <c:pt idx="130">
                  <c:v>1384365</c:v>
                </c:pt>
                <c:pt idx="131">
                  <c:v>1021530</c:v>
                </c:pt>
                <c:pt idx="132">
                  <c:v>4812750</c:v>
                </c:pt>
                <c:pt idx="133">
                  <c:v>10830780</c:v>
                </c:pt>
                <c:pt idx="134">
                  <c:v>5201680</c:v>
                </c:pt>
                <c:pt idx="135">
                  <c:v>539274</c:v>
                </c:pt>
                <c:pt idx="136">
                  <c:v>6897930</c:v>
                </c:pt>
                <c:pt idx="137">
                  <c:v>6122240</c:v>
                </c:pt>
                <c:pt idx="138">
                  <c:v>1082070</c:v>
                </c:pt>
                <c:pt idx="139">
                  <c:v>3123000</c:v>
                </c:pt>
                <c:pt idx="140">
                  <c:v>9145490</c:v>
                </c:pt>
                <c:pt idx="141">
                  <c:v>1793262</c:v>
                </c:pt>
                <c:pt idx="142">
                  <c:v>3227840</c:v>
                </c:pt>
                <c:pt idx="143">
                  <c:v>3211310</c:v>
                </c:pt>
                <c:pt idx="144">
                  <c:v>5877280</c:v>
                </c:pt>
                <c:pt idx="145">
                  <c:v>2353280</c:v>
                </c:pt>
                <c:pt idx="146">
                  <c:v>8811070</c:v>
                </c:pt>
                <c:pt idx="147">
                  <c:v>6371690</c:v>
                </c:pt>
                <c:pt idx="148">
                  <c:v>10531998</c:v>
                </c:pt>
                <c:pt idx="149">
                  <c:v>3792828</c:v>
                </c:pt>
                <c:pt idx="150">
                  <c:v>7707280</c:v>
                </c:pt>
                <c:pt idx="151">
                  <c:v>15322370</c:v>
                </c:pt>
                <c:pt idx="152">
                  <c:v>2866560</c:v>
                </c:pt>
                <c:pt idx="153">
                  <c:v>3462108</c:v>
                </c:pt>
                <c:pt idx="154">
                  <c:v>4616960</c:v>
                </c:pt>
                <c:pt idx="155">
                  <c:v>8357625</c:v>
                </c:pt>
                <c:pt idx="156">
                  <c:v>11171056</c:v>
                </c:pt>
                <c:pt idx="157">
                  <c:v>1040676</c:v>
                </c:pt>
                <c:pt idx="158">
                  <c:v>644336</c:v>
                </c:pt>
                <c:pt idx="159">
                  <c:v>246848</c:v>
                </c:pt>
                <c:pt idx="160">
                  <c:v>11274942</c:v>
                </c:pt>
                <c:pt idx="161">
                  <c:v>3599244</c:v>
                </c:pt>
                <c:pt idx="162">
                  <c:v>1259292</c:v>
                </c:pt>
                <c:pt idx="163">
                  <c:v>2118642</c:v>
                </c:pt>
                <c:pt idx="164">
                  <c:v>12750900</c:v>
                </c:pt>
                <c:pt idx="165">
                  <c:v>3945088</c:v>
                </c:pt>
                <c:pt idx="166">
                  <c:v>9025776</c:v>
                </c:pt>
                <c:pt idx="167">
                  <c:v>2834080</c:v>
                </c:pt>
                <c:pt idx="168">
                  <c:v>4532320</c:v>
                </c:pt>
                <c:pt idx="169">
                  <c:v>8664300</c:v>
                </c:pt>
                <c:pt idx="170">
                  <c:v>2087856</c:v>
                </c:pt>
                <c:pt idx="171">
                  <c:v>1229100</c:v>
                </c:pt>
                <c:pt idx="172">
                  <c:v>1443624</c:v>
                </c:pt>
                <c:pt idx="173">
                  <c:v>1142856</c:v>
                </c:pt>
                <c:pt idx="174">
                  <c:v>5370848</c:v>
                </c:pt>
                <c:pt idx="175">
                  <c:v>4621104</c:v>
                </c:pt>
                <c:pt idx="176">
                  <c:v>7709256</c:v>
                </c:pt>
                <c:pt idx="177">
                  <c:v>1186056</c:v>
                </c:pt>
                <c:pt idx="178">
                  <c:v>2201184</c:v>
                </c:pt>
                <c:pt idx="179">
                  <c:v>11283350</c:v>
                </c:pt>
                <c:pt idx="180">
                  <c:v>560490</c:v>
                </c:pt>
                <c:pt idx="181">
                  <c:v>25872</c:v>
                </c:pt>
                <c:pt idx="182">
                  <c:v>2605392</c:v>
                </c:pt>
                <c:pt idx="183">
                  <c:v>518400</c:v>
                </c:pt>
                <c:pt idx="184">
                  <c:v>9612216</c:v>
                </c:pt>
                <c:pt idx="185">
                  <c:v>1645260</c:v>
                </c:pt>
                <c:pt idx="186">
                  <c:v>650888</c:v>
                </c:pt>
                <c:pt idx="187">
                  <c:v>12303144</c:v>
                </c:pt>
                <c:pt idx="188">
                  <c:v>3352536</c:v>
                </c:pt>
                <c:pt idx="189">
                  <c:v>2526948</c:v>
                </c:pt>
                <c:pt idx="190">
                  <c:v>3249822</c:v>
                </c:pt>
                <c:pt idx="191">
                  <c:v>9072840</c:v>
                </c:pt>
                <c:pt idx="192">
                  <c:v>5948250</c:v>
                </c:pt>
                <c:pt idx="193">
                  <c:v>1340960</c:v>
                </c:pt>
                <c:pt idx="194">
                  <c:v>2803482</c:v>
                </c:pt>
                <c:pt idx="195">
                  <c:v>7461990</c:v>
                </c:pt>
                <c:pt idx="196">
                  <c:v>38490</c:v>
                </c:pt>
                <c:pt idx="197">
                  <c:v>1566000</c:v>
                </c:pt>
                <c:pt idx="198">
                  <c:v>205392</c:v>
                </c:pt>
                <c:pt idx="199">
                  <c:v>1038184</c:v>
                </c:pt>
                <c:pt idx="200">
                  <c:v>229702</c:v>
                </c:pt>
                <c:pt idx="201">
                  <c:v>4558512</c:v>
                </c:pt>
                <c:pt idx="202">
                  <c:v>4179300</c:v>
                </c:pt>
                <c:pt idx="203">
                  <c:v>5853125</c:v>
                </c:pt>
                <c:pt idx="204">
                  <c:v>760100</c:v>
                </c:pt>
                <c:pt idx="205">
                  <c:v>913136</c:v>
                </c:pt>
                <c:pt idx="206">
                  <c:v>4907000</c:v>
                </c:pt>
                <c:pt idx="207">
                  <c:v>370502</c:v>
                </c:pt>
                <c:pt idx="208">
                  <c:v>3885840</c:v>
                </c:pt>
                <c:pt idx="209">
                  <c:v>508684</c:v>
                </c:pt>
                <c:pt idx="210">
                  <c:v>2659496</c:v>
                </c:pt>
                <c:pt idx="211">
                  <c:v>278212</c:v>
                </c:pt>
                <c:pt idx="212">
                  <c:v>7808500</c:v>
                </c:pt>
                <c:pt idx="213">
                  <c:v>224862</c:v>
                </c:pt>
                <c:pt idx="214">
                  <c:v>485408</c:v>
                </c:pt>
                <c:pt idx="215">
                  <c:v>586080</c:v>
                </c:pt>
                <c:pt idx="216">
                  <c:v>6281468</c:v>
                </c:pt>
                <c:pt idx="217">
                  <c:v>432520</c:v>
                </c:pt>
                <c:pt idx="218">
                  <c:v>2649888</c:v>
                </c:pt>
                <c:pt idx="219">
                  <c:v>924660</c:v>
                </c:pt>
                <c:pt idx="220">
                  <c:v>675972</c:v>
                </c:pt>
                <c:pt idx="221">
                  <c:v>400598</c:v>
                </c:pt>
                <c:pt idx="222">
                  <c:v>314380</c:v>
                </c:pt>
                <c:pt idx="223">
                  <c:v>671836</c:v>
                </c:pt>
                <c:pt idx="224">
                  <c:v>1129722</c:v>
                </c:pt>
                <c:pt idx="225">
                  <c:v>654346</c:v>
                </c:pt>
                <c:pt idx="226">
                  <c:v>455686</c:v>
                </c:pt>
                <c:pt idx="227">
                  <c:v>316344</c:v>
                </c:pt>
                <c:pt idx="228">
                  <c:v>1045176</c:v>
                </c:pt>
                <c:pt idx="229">
                  <c:v>952160</c:v>
                </c:pt>
                <c:pt idx="230">
                  <c:v>707850</c:v>
                </c:pt>
                <c:pt idx="231">
                  <c:v>794376</c:v>
                </c:pt>
                <c:pt idx="232">
                  <c:v>1386072</c:v>
                </c:pt>
                <c:pt idx="233">
                  <c:v>500199</c:v>
                </c:pt>
                <c:pt idx="234">
                  <c:v>401217</c:v>
                </c:pt>
                <c:pt idx="235">
                  <c:v>584760</c:v>
                </c:pt>
                <c:pt idx="236">
                  <c:v>212922</c:v>
                </c:pt>
                <c:pt idx="237">
                  <c:v>122928</c:v>
                </c:pt>
                <c:pt idx="238">
                  <c:v>41118</c:v>
                </c:pt>
                <c:pt idx="239">
                  <c:v>107640</c:v>
                </c:pt>
                <c:pt idx="240">
                  <c:v>55122</c:v>
                </c:pt>
                <c:pt idx="241">
                  <c:v>83130</c:v>
                </c:pt>
                <c:pt idx="242">
                  <c:v>16434</c:v>
                </c:pt>
                <c:pt idx="243">
                  <c:v>17748</c:v>
                </c:pt>
                <c:pt idx="244">
                  <c:v>132880</c:v>
                </c:pt>
              </c:numCache>
            </c:numRef>
          </c:xVal>
          <c:yVal>
            <c:numRef>
              <c:f>'Ques 15'!$M$9:$M$253</c:f>
              <c:numCache>
                <c:formatCode>General</c:formatCode>
                <c:ptCount val="245"/>
                <c:pt idx="0">
                  <c:v>64956</c:v>
                </c:pt>
                <c:pt idx="1">
                  <c:v>58482</c:v>
                </c:pt>
                <c:pt idx="2">
                  <c:v>55344</c:v>
                </c:pt>
                <c:pt idx="3">
                  <c:v>54654</c:v>
                </c:pt>
                <c:pt idx="4">
                  <c:v>53010</c:v>
                </c:pt>
                <c:pt idx="5">
                  <c:v>49812</c:v>
                </c:pt>
                <c:pt idx="6">
                  <c:v>49068</c:v>
                </c:pt>
                <c:pt idx="7">
                  <c:v>48978</c:v>
                </c:pt>
                <c:pt idx="8">
                  <c:v>48498</c:v>
                </c:pt>
                <c:pt idx="9">
                  <c:v>47724</c:v>
                </c:pt>
                <c:pt idx="10">
                  <c:v>46812</c:v>
                </c:pt>
                <c:pt idx="11">
                  <c:v>46458</c:v>
                </c:pt>
                <c:pt idx="12">
                  <c:v>46398</c:v>
                </c:pt>
                <c:pt idx="13">
                  <c:v>46266</c:v>
                </c:pt>
                <c:pt idx="14">
                  <c:v>45366</c:v>
                </c:pt>
                <c:pt idx="15">
                  <c:v>44840</c:v>
                </c:pt>
                <c:pt idx="16">
                  <c:v>44538</c:v>
                </c:pt>
                <c:pt idx="17">
                  <c:v>43536</c:v>
                </c:pt>
                <c:pt idx="18">
                  <c:v>43128</c:v>
                </c:pt>
                <c:pt idx="19">
                  <c:v>42954</c:v>
                </c:pt>
                <c:pt idx="20">
                  <c:v>42648</c:v>
                </c:pt>
                <c:pt idx="21">
                  <c:v>42174</c:v>
                </c:pt>
                <c:pt idx="22">
                  <c:v>41736</c:v>
                </c:pt>
                <c:pt idx="23">
                  <c:v>41640</c:v>
                </c:pt>
                <c:pt idx="24">
                  <c:v>41214</c:v>
                </c:pt>
                <c:pt idx="25">
                  <c:v>40560</c:v>
                </c:pt>
                <c:pt idx="26">
                  <c:v>40296</c:v>
                </c:pt>
                <c:pt idx="27">
                  <c:v>40062</c:v>
                </c:pt>
                <c:pt idx="28">
                  <c:v>39630</c:v>
                </c:pt>
                <c:pt idx="29">
                  <c:v>39246</c:v>
                </c:pt>
                <c:pt idx="30">
                  <c:v>39138</c:v>
                </c:pt>
                <c:pt idx="31">
                  <c:v>38676</c:v>
                </c:pt>
                <c:pt idx="32">
                  <c:v>38454</c:v>
                </c:pt>
                <c:pt idx="33">
                  <c:v>38346</c:v>
                </c:pt>
                <c:pt idx="34">
                  <c:v>38172</c:v>
                </c:pt>
                <c:pt idx="35">
                  <c:v>37950</c:v>
                </c:pt>
                <c:pt idx="36">
                  <c:v>37776</c:v>
                </c:pt>
                <c:pt idx="37">
                  <c:v>37560</c:v>
                </c:pt>
                <c:pt idx="38">
                  <c:v>37422</c:v>
                </c:pt>
                <c:pt idx="39">
                  <c:v>37210</c:v>
                </c:pt>
                <c:pt idx="40">
                  <c:v>37085</c:v>
                </c:pt>
                <c:pt idx="41">
                  <c:v>36684</c:v>
                </c:pt>
                <c:pt idx="42">
                  <c:v>36498</c:v>
                </c:pt>
                <c:pt idx="43">
                  <c:v>36408</c:v>
                </c:pt>
                <c:pt idx="44">
                  <c:v>36378</c:v>
                </c:pt>
                <c:pt idx="45">
                  <c:v>36360</c:v>
                </c:pt>
                <c:pt idx="46">
                  <c:v>36350</c:v>
                </c:pt>
                <c:pt idx="47">
                  <c:v>35886</c:v>
                </c:pt>
                <c:pt idx="48">
                  <c:v>35540</c:v>
                </c:pt>
                <c:pt idx="49">
                  <c:v>35135</c:v>
                </c:pt>
                <c:pt idx="50">
                  <c:v>34782</c:v>
                </c:pt>
                <c:pt idx="51">
                  <c:v>34224</c:v>
                </c:pt>
                <c:pt idx="52">
                  <c:v>34195</c:v>
                </c:pt>
                <c:pt idx="53">
                  <c:v>34104</c:v>
                </c:pt>
                <c:pt idx="54">
                  <c:v>33580</c:v>
                </c:pt>
                <c:pt idx="55">
                  <c:v>33140</c:v>
                </c:pt>
                <c:pt idx="56">
                  <c:v>33096</c:v>
                </c:pt>
                <c:pt idx="57">
                  <c:v>33055</c:v>
                </c:pt>
                <c:pt idx="58">
                  <c:v>32934</c:v>
                </c:pt>
                <c:pt idx="59">
                  <c:v>32658</c:v>
                </c:pt>
                <c:pt idx="60">
                  <c:v>32595</c:v>
                </c:pt>
                <c:pt idx="61">
                  <c:v>32490</c:v>
                </c:pt>
                <c:pt idx="62">
                  <c:v>31746</c:v>
                </c:pt>
                <c:pt idx="63">
                  <c:v>31650</c:v>
                </c:pt>
                <c:pt idx="64">
                  <c:v>31638</c:v>
                </c:pt>
                <c:pt idx="65">
                  <c:v>31614</c:v>
                </c:pt>
                <c:pt idx="66">
                  <c:v>31368</c:v>
                </c:pt>
                <c:pt idx="67">
                  <c:v>31224</c:v>
                </c:pt>
                <c:pt idx="68">
                  <c:v>30680</c:v>
                </c:pt>
                <c:pt idx="69">
                  <c:v>30505</c:v>
                </c:pt>
                <c:pt idx="70">
                  <c:v>30245</c:v>
                </c:pt>
                <c:pt idx="71">
                  <c:v>30200</c:v>
                </c:pt>
                <c:pt idx="72">
                  <c:v>30198</c:v>
                </c:pt>
                <c:pt idx="73">
                  <c:v>29922</c:v>
                </c:pt>
                <c:pt idx="74">
                  <c:v>29670</c:v>
                </c:pt>
                <c:pt idx="75">
                  <c:v>29520</c:v>
                </c:pt>
                <c:pt idx="76">
                  <c:v>29232</c:v>
                </c:pt>
                <c:pt idx="77">
                  <c:v>28920</c:v>
                </c:pt>
                <c:pt idx="78">
                  <c:v>28725</c:v>
                </c:pt>
                <c:pt idx="79">
                  <c:v>28645</c:v>
                </c:pt>
                <c:pt idx="80">
                  <c:v>28440</c:v>
                </c:pt>
                <c:pt idx="81">
                  <c:v>28368</c:v>
                </c:pt>
                <c:pt idx="82">
                  <c:v>28236</c:v>
                </c:pt>
                <c:pt idx="83">
                  <c:v>28075</c:v>
                </c:pt>
                <c:pt idx="84">
                  <c:v>27984</c:v>
                </c:pt>
                <c:pt idx="85">
                  <c:v>27940</c:v>
                </c:pt>
                <c:pt idx="86">
                  <c:v>27792</c:v>
                </c:pt>
                <c:pt idx="87">
                  <c:v>27690</c:v>
                </c:pt>
                <c:pt idx="88">
                  <c:v>27525</c:v>
                </c:pt>
                <c:pt idx="89">
                  <c:v>27510</c:v>
                </c:pt>
                <c:pt idx="90">
                  <c:v>27015</c:v>
                </c:pt>
                <c:pt idx="91">
                  <c:v>26995</c:v>
                </c:pt>
                <c:pt idx="92">
                  <c:v>26925</c:v>
                </c:pt>
                <c:pt idx="93">
                  <c:v>26860</c:v>
                </c:pt>
                <c:pt idx="94">
                  <c:v>26775</c:v>
                </c:pt>
                <c:pt idx="95">
                  <c:v>26696</c:v>
                </c:pt>
                <c:pt idx="96">
                  <c:v>26664</c:v>
                </c:pt>
                <c:pt idx="97">
                  <c:v>26502</c:v>
                </c:pt>
                <c:pt idx="98">
                  <c:v>26220</c:v>
                </c:pt>
                <c:pt idx="99">
                  <c:v>26180</c:v>
                </c:pt>
                <c:pt idx="100">
                  <c:v>26148</c:v>
                </c:pt>
                <c:pt idx="101">
                  <c:v>26120</c:v>
                </c:pt>
                <c:pt idx="102">
                  <c:v>26016</c:v>
                </c:pt>
                <c:pt idx="103">
                  <c:v>25930</c:v>
                </c:pt>
                <c:pt idx="104">
                  <c:v>25630</c:v>
                </c:pt>
                <c:pt idx="105">
                  <c:v>25575</c:v>
                </c:pt>
                <c:pt idx="106">
                  <c:v>25495</c:v>
                </c:pt>
                <c:pt idx="107">
                  <c:v>25362</c:v>
                </c:pt>
                <c:pt idx="108">
                  <c:v>25305</c:v>
                </c:pt>
                <c:pt idx="109">
                  <c:v>25165</c:v>
                </c:pt>
                <c:pt idx="110">
                  <c:v>24705</c:v>
                </c:pt>
                <c:pt idx="111">
                  <c:v>24670</c:v>
                </c:pt>
                <c:pt idx="112">
                  <c:v>24370</c:v>
                </c:pt>
                <c:pt idx="113">
                  <c:v>23785</c:v>
                </c:pt>
                <c:pt idx="114">
                  <c:v>23724</c:v>
                </c:pt>
                <c:pt idx="115">
                  <c:v>23552</c:v>
                </c:pt>
                <c:pt idx="116">
                  <c:v>23064</c:v>
                </c:pt>
                <c:pt idx="117">
                  <c:v>22977</c:v>
                </c:pt>
                <c:pt idx="118">
                  <c:v>22970</c:v>
                </c:pt>
                <c:pt idx="119">
                  <c:v>22870</c:v>
                </c:pt>
                <c:pt idx="120">
                  <c:v>22868</c:v>
                </c:pt>
                <c:pt idx="121">
                  <c:v>22510</c:v>
                </c:pt>
                <c:pt idx="122">
                  <c:v>22476</c:v>
                </c:pt>
                <c:pt idx="123">
                  <c:v>22255</c:v>
                </c:pt>
                <c:pt idx="124">
                  <c:v>22220</c:v>
                </c:pt>
                <c:pt idx="125">
                  <c:v>22175</c:v>
                </c:pt>
                <c:pt idx="126">
                  <c:v>22080</c:v>
                </c:pt>
                <c:pt idx="127">
                  <c:v>21920</c:v>
                </c:pt>
                <c:pt idx="128">
                  <c:v>21795</c:v>
                </c:pt>
                <c:pt idx="129">
                  <c:v>21664</c:v>
                </c:pt>
                <c:pt idx="130">
                  <c:v>21430</c:v>
                </c:pt>
                <c:pt idx="131">
                  <c:v>21282</c:v>
                </c:pt>
                <c:pt idx="132">
                  <c:v>21220</c:v>
                </c:pt>
                <c:pt idx="133">
                  <c:v>21095</c:v>
                </c:pt>
                <c:pt idx="134">
                  <c:v>20960</c:v>
                </c:pt>
                <c:pt idx="135">
                  <c:v>20439</c:v>
                </c:pt>
                <c:pt idx="136">
                  <c:v>20300</c:v>
                </c:pt>
                <c:pt idx="137">
                  <c:v>20208</c:v>
                </c:pt>
                <c:pt idx="138">
                  <c:v>20169</c:v>
                </c:pt>
                <c:pt idx="139">
                  <c:v>20075</c:v>
                </c:pt>
                <c:pt idx="140">
                  <c:v>19990</c:v>
                </c:pt>
                <c:pt idx="141">
                  <c:v>19857</c:v>
                </c:pt>
                <c:pt idx="142">
                  <c:v>19520</c:v>
                </c:pt>
                <c:pt idx="143">
                  <c:v>19230</c:v>
                </c:pt>
                <c:pt idx="144">
                  <c:v>19072</c:v>
                </c:pt>
                <c:pt idx="145">
                  <c:v>19072</c:v>
                </c:pt>
                <c:pt idx="146">
                  <c:v>18995</c:v>
                </c:pt>
                <c:pt idx="147">
                  <c:v>18935</c:v>
                </c:pt>
                <c:pt idx="148">
                  <c:v>18906</c:v>
                </c:pt>
                <c:pt idx="149">
                  <c:v>18648</c:v>
                </c:pt>
                <c:pt idx="150">
                  <c:v>18385</c:v>
                </c:pt>
                <c:pt idx="151">
                  <c:v>18185</c:v>
                </c:pt>
                <c:pt idx="152">
                  <c:v>18036</c:v>
                </c:pt>
                <c:pt idx="153">
                  <c:v>17864</c:v>
                </c:pt>
                <c:pt idx="154">
                  <c:v>17836</c:v>
                </c:pt>
                <c:pt idx="155">
                  <c:v>17795</c:v>
                </c:pt>
                <c:pt idx="156">
                  <c:v>17696</c:v>
                </c:pt>
                <c:pt idx="157">
                  <c:v>17324</c:v>
                </c:pt>
                <c:pt idx="158">
                  <c:v>17246</c:v>
                </c:pt>
                <c:pt idx="159">
                  <c:v>17244</c:v>
                </c:pt>
                <c:pt idx="160">
                  <c:v>17214</c:v>
                </c:pt>
                <c:pt idx="161">
                  <c:v>17124</c:v>
                </c:pt>
                <c:pt idx="162">
                  <c:v>16965</c:v>
                </c:pt>
                <c:pt idx="163">
                  <c:v>16701</c:v>
                </c:pt>
                <c:pt idx="164">
                  <c:v>16626</c:v>
                </c:pt>
                <c:pt idx="165">
                  <c:v>16532</c:v>
                </c:pt>
                <c:pt idx="166">
                  <c:v>15936</c:v>
                </c:pt>
                <c:pt idx="167">
                  <c:v>15916</c:v>
                </c:pt>
                <c:pt idx="168">
                  <c:v>15792</c:v>
                </c:pt>
                <c:pt idx="169">
                  <c:v>15372</c:v>
                </c:pt>
                <c:pt idx="170">
                  <c:v>15324</c:v>
                </c:pt>
                <c:pt idx="171">
                  <c:v>15084</c:v>
                </c:pt>
                <c:pt idx="172">
                  <c:v>15010</c:v>
                </c:pt>
                <c:pt idx="173">
                  <c:v>14860</c:v>
                </c:pt>
                <c:pt idx="174">
                  <c:v>14780</c:v>
                </c:pt>
                <c:pt idx="175">
                  <c:v>14238</c:v>
                </c:pt>
                <c:pt idx="176">
                  <c:v>14190</c:v>
                </c:pt>
                <c:pt idx="177">
                  <c:v>13917</c:v>
                </c:pt>
                <c:pt idx="178">
                  <c:v>13780</c:v>
                </c:pt>
                <c:pt idx="179">
                  <c:v>13735</c:v>
                </c:pt>
                <c:pt idx="180">
                  <c:v>13731</c:v>
                </c:pt>
                <c:pt idx="181">
                  <c:v>13706</c:v>
                </c:pt>
                <c:pt idx="182">
                  <c:v>13170</c:v>
                </c:pt>
                <c:pt idx="183">
                  <c:v>13158</c:v>
                </c:pt>
                <c:pt idx="184">
                  <c:v>12510</c:v>
                </c:pt>
                <c:pt idx="185">
                  <c:v>12009</c:v>
                </c:pt>
                <c:pt idx="186">
                  <c:v>11744</c:v>
                </c:pt>
                <c:pt idx="187">
                  <c:v>11724</c:v>
                </c:pt>
                <c:pt idx="188">
                  <c:v>11688</c:v>
                </c:pt>
                <c:pt idx="189">
                  <c:v>11205</c:v>
                </c:pt>
                <c:pt idx="190">
                  <c:v>10500</c:v>
                </c:pt>
                <c:pt idx="191">
                  <c:v>9935</c:v>
                </c:pt>
                <c:pt idx="192">
                  <c:v>9700</c:v>
                </c:pt>
                <c:pt idx="193">
                  <c:v>9305</c:v>
                </c:pt>
                <c:pt idx="194">
                  <c:v>9186</c:v>
                </c:pt>
                <c:pt idx="195">
                  <c:v>8635</c:v>
                </c:pt>
                <c:pt idx="196">
                  <c:v>8585</c:v>
                </c:pt>
                <c:pt idx="197">
                  <c:v>8285</c:v>
                </c:pt>
                <c:pt idx="198">
                  <c:v>8229</c:v>
                </c:pt>
                <c:pt idx="199">
                  <c:v>8106</c:v>
                </c:pt>
                <c:pt idx="200">
                  <c:v>8041</c:v>
                </c:pt>
                <c:pt idx="201">
                  <c:v>7930</c:v>
                </c:pt>
                <c:pt idx="202">
                  <c:v>7740</c:v>
                </c:pt>
                <c:pt idx="203">
                  <c:v>7725</c:v>
                </c:pt>
                <c:pt idx="204">
                  <c:v>7577</c:v>
                </c:pt>
                <c:pt idx="205">
                  <c:v>7340</c:v>
                </c:pt>
                <c:pt idx="206">
                  <c:v>7280</c:v>
                </c:pt>
                <c:pt idx="207">
                  <c:v>7261</c:v>
                </c:pt>
                <c:pt idx="208">
                  <c:v>6770</c:v>
                </c:pt>
                <c:pt idx="209">
                  <c:v>6463</c:v>
                </c:pt>
                <c:pt idx="210">
                  <c:v>6438</c:v>
                </c:pt>
                <c:pt idx="211">
                  <c:v>6417</c:v>
                </c:pt>
                <c:pt idx="212">
                  <c:v>6110</c:v>
                </c:pt>
                <c:pt idx="213">
                  <c:v>5837</c:v>
                </c:pt>
                <c:pt idx="214">
                  <c:v>5709</c:v>
                </c:pt>
                <c:pt idx="215">
                  <c:v>5241</c:v>
                </c:pt>
                <c:pt idx="216">
                  <c:v>5208</c:v>
                </c:pt>
                <c:pt idx="217">
                  <c:v>4880</c:v>
                </c:pt>
                <c:pt idx="218">
                  <c:v>4876</c:v>
                </c:pt>
                <c:pt idx="219">
                  <c:v>4781</c:v>
                </c:pt>
                <c:pt idx="220">
                  <c:v>4661</c:v>
                </c:pt>
                <c:pt idx="221">
                  <c:v>4535</c:v>
                </c:pt>
                <c:pt idx="222">
                  <c:v>4379</c:v>
                </c:pt>
                <c:pt idx="223">
                  <c:v>4315</c:v>
                </c:pt>
                <c:pt idx="224">
                  <c:v>4227</c:v>
                </c:pt>
                <c:pt idx="225">
                  <c:v>4146</c:v>
                </c:pt>
                <c:pt idx="226">
                  <c:v>4087</c:v>
                </c:pt>
                <c:pt idx="227">
                  <c:v>4069</c:v>
                </c:pt>
                <c:pt idx="228">
                  <c:v>3960</c:v>
                </c:pt>
                <c:pt idx="229">
                  <c:v>3670</c:v>
                </c:pt>
                <c:pt idx="230">
                  <c:v>3497</c:v>
                </c:pt>
                <c:pt idx="231">
                  <c:v>2868</c:v>
                </c:pt>
                <c:pt idx="232">
                  <c:v>2505</c:v>
                </c:pt>
                <c:pt idx="233">
                  <c:v>2406</c:v>
                </c:pt>
                <c:pt idx="234">
                  <c:v>2295</c:v>
                </c:pt>
                <c:pt idx="235">
                  <c:v>1364</c:v>
                </c:pt>
                <c:pt idx="236">
                  <c:v>350</c:v>
                </c:pt>
                <c:pt idx="237">
                  <c:v>323</c:v>
                </c:pt>
                <c:pt idx="238">
                  <c:v>321</c:v>
                </c:pt>
                <c:pt idx="239">
                  <c:v>314</c:v>
                </c:pt>
                <c:pt idx="240">
                  <c:v>311</c:v>
                </c:pt>
                <c:pt idx="241">
                  <c:v>283</c:v>
                </c:pt>
                <c:pt idx="242">
                  <c:v>276</c:v>
                </c:pt>
                <c:pt idx="243">
                  <c:v>270</c:v>
                </c:pt>
                <c:pt idx="244">
                  <c:v>240</c:v>
                </c:pt>
              </c:numCache>
            </c:numRef>
          </c:yVal>
          <c:smooth val="0"/>
          <c:extLst>
            <c:ext xmlns:c16="http://schemas.microsoft.com/office/drawing/2014/chart" uri="{C3380CC4-5D6E-409C-BE32-E72D297353CC}">
              <c16:uniqueId val="{00000000-70F8-214C-9B7D-47BEBF124D81}"/>
            </c:ext>
          </c:extLst>
        </c:ser>
        <c:dLbls>
          <c:showLegendKey val="0"/>
          <c:showVal val="0"/>
          <c:showCatName val="0"/>
          <c:showSerName val="0"/>
          <c:showPercent val="0"/>
          <c:showBubbleSize val="0"/>
        </c:dLbls>
        <c:axId val="1467709423"/>
        <c:axId val="1467700335"/>
      </c:scatterChart>
      <c:valAx>
        <c:axId val="1467709423"/>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7700335"/>
        <c:crosses val="autoZero"/>
        <c:crossBetween val="midCat"/>
      </c:valAx>
      <c:valAx>
        <c:axId val="1467700335"/>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770942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 1'!$AD$11:$AD$249</cx:f>
        <cx:lvl ptCount="239">
          <cx:pt idx="0">University of Toronto</cx:pt>
          <cx:pt idx="1">Arizona State University</cx:pt>
          <cx:pt idx="2">Peking University</cx:pt>
          <cx:pt idx="3">Humboldt University of Berlin</cx:pt>
          <cx:pt idx="4">University of Massachusetts</cx:pt>
          <cx:pt idx="5">Seoul National University</cx:pt>
          <cx:pt idx="6">University of Tokyo</cx:pt>
          <cx:pt idx="7">Columbia University</cx:pt>
          <cx:pt idx="8">Indiana University</cx:pt>
          <cx:pt idx="9">Pennsylvania State University</cx:pt>
          <cx:pt idx="10">Technical University of Munich</cx:pt>
          <cx:pt idx="11">Lund University</cx:pt>
          <cx:pt idx="12">University of British Columbia</cx:pt>
          <cx:pt idx="13">University of Illinois at Urbana-Champaign</cx:pt>
          <cx:pt idx="14">Tsinghua University</cx:pt>
          <cx:pt idx="15">Monash University</cx:pt>
          <cx:pt idx="16">Ohio State University</cx:pt>
          <cx:pt idx="17">RWTH Aachen University</cx:pt>
          <cx:pt idx="18">University of Michigan</cx:pt>
          <cx:pt idx="19">University of Washington</cx:pt>
          <cx:pt idx="20">University of Texas at Austin</cx:pt>
          <cx:pt idx="21">Harvard University</cx:pt>
          <cx:pt idx="22">KU Leuven</cx:pt>
          <cx:pt idx="23">Kyoto University</cx:pt>
          <cx:pt idx="24">Purdue University</cx:pt>
          <cx:pt idx="25">New York University</cx:pt>
          <cx:pt idx="26">University of Minnesota</cx:pt>
          <cx:pt idx="27">Paris-Sud University</cx:pt>
          <cx:pt idx="28">University of California, Los Angeles</cx:pt>
          <cx:pt idx="29">Michigan State University</cx:pt>
          <cx:pt idx="30">University of California, Berkeley</cx:pt>
          <cx:pt idx="31">University of Oslo</cx:pt>
          <cx:pt idx="32">University of Melbourne</cx:pt>
          <cx:pt idx="33">Texas A&amp;M University</cx:pt>
          <cx:pt idx="34">University of Southern California</cx:pt>
          <cx:pt idx="35">University of Arizona</cx:pt>
          <cx:pt idx="36">University of New South Wales</cx:pt>
          <cx:pt idx="37">University of Alberta</cx:pt>
          <cx:pt idx="38">University of Maryland, College Park</cx:pt>
          <cx:pt idx="39">National Taiwan University</cx:pt>
          <cx:pt idx="40">University of Wisconsin-Madison</cx:pt>
          <cx:pt idx="41">National University of Singapore</cx:pt>
          <cx:pt idx="42">Tel Aviv University</cx:pt>
          <cx:pt idx="43">Karlsruhe Institute of Technology</cx:pt>
          <cx:pt idx="44">University of Florida</cx:pt>
          <cx:pt idx="45">Rutgers, the State University of New Jersey</cx:pt>
          <cx:pt idx="46">University of Sydney</cx:pt>
          <cx:pt idx="47">University College Dublin</cx:pt>
          <cx:pt idx="48">University of SÃ£o Paulo</cx:pt>
          <cx:pt idx="49">Iowa State University</cx:pt>
          <cx:pt idx="50">University of Manchester</cx:pt>
          <cx:pt idx="51">University of Nottingham</cx:pt>
          <cx:pt idx="52">Ghent University</cx:pt>
          <cx:pt idx="53">McGill University</cx:pt>
          <cx:pt idx="54">Georgia Institute of Technology</cx:pt>
          <cx:pt idx="55">The University of Queensland</cx:pt>
          <cx:pt idx="56">LMU Munich</cx:pt>
          <cx:pt idx="57">University of California, Davis</cx:pt>
          <cx:pt idx="58">University of Colorado Boulder</cx:pt>
          <cx:pt idx="59">Osaka University</cx:pt>
          <cx:pt idx="60">Nanyang Technological University</cx:pt>
          <cx:pt idx="61">Heidelberg University</cx:pt>
          <cx:pt idx="62">University of Pittsburgh</cx:pt>
          <cx:pt idx="63">University of Freiburg</cx:pt>
          <cx:pt idx="64">Utrecht University</cx:pt>
          <cx:pt idx="65">ETH Zurich â€“ Swiss Federal Institute of Technology Zurich</cx:pt>
          <cx:pt idx="66">Yonsei University</cx:pt>
          <cx:pt idx="67">Pierre and Marie Curie University</cx:pt>
          <cx:pt idx="68">University of California, San Diego</cx:pt>
          <cx:pt idx="69">University of Groningen</cx:pt>
          <cx:pt idx="70">University of Utah</cx:pt>
          <cx:pt idx="71">University College London</cx:pt>
          <cx:pt idx="72">University of Sheffield</cx:pt>
          <cx:pt idx="73">University of Birmingham</cx:pt>
          <cx:pt idx="74">Free University of Berlin</cx:pt>
          <cx:pt idx="75">University of Amsterdam</cx:pt>
          <cx:pt idx="76">Alexandria University</cx:pt>
          <cx:pt idx="77">University of Virginia</cx:pt>
          <cx:pt idx="78">University of Vienna</cx:pt>
          <cx:pt idx="79">University of Auckland</cx:pt>
          <cx:pt idx="80">Hong Kong University of Science and Technology</cx:pt>
          <cx:pt idx="81">Cornell University</cx:pt>
          <cx:pt idx="82">University of North Carolina at Chapel Hill</cx:pt>
          <cx:pt idx="83">University of Iowa</cx:pt>
          <cx:pt idx="84">University of Montreal</cx:pt>
          <cx:pt idx="85">Uppsala University</cx:pt>
          <cx:pt idx="86">University of Edinburgh</cx:pt>
          <cx:pt idx="87">University of Oxford</cx:pt>
          <cx:pt idx="88">Tohoku University</cx:pt>
          <cx:pt idx="89">Erasmus University Rotterdam</cx:pt>
          <cx:pt idx="90">University of California, Irvine</cx:pt>
          <cx:pt idx="91">University of GÃ¶ttingen</cx:pt>
          <cx:pt idx="92">Washington University in St Louis</cx:pt>
          <cx:pt idx="93">Boston University</cx:pt>
          <cx:pt idx="94">VU University Amsterdam</cx:pt>
          <cx:pt idx="95">University of Cambridge</cx:pt>
          <cx:pt idx="96">Stockholm University</cx:pt>
          <cx:pt idx="97">University of Pennsylvania</cx:pt>
          <cx:pt idx="98">University of Lausanne</cx:pt>
          <cx:pt idx="99">Delft University of Technology</cx:pt>
          <cx:pt idx="100">University of Ottawa</cx:pt>
          <cx:pt idx="101">University of Bonn</cx:pt>
          <cx:pt idx="102">University of Leeds</cx:pt>
          <cx:pt idx="103">Northwestern University</cx:pt>
          <cx:pt idx="104">University of Zurich</cx:pt>
          <cx:pt idx="105">Imperial College London</cx:pt>
          <cx:pt idx="106">Aarhus University</cx:pt>
          <cx:pt idx="107">Stony Brook University</cx:pt>
          <cx:pt idx="108">Stanford University</cx:pt>
          <cx:pt idx="109">University of Liverpool</cx:pt>
          <cx:pt idx="110">UniversitÃ© catholique de Louvain</cx:pt>
          <cx:pt idx="111">University of California, Santa Barbara</cx:pt>
          <cx:pt idx="112">Leiden University</cx:pt>
          <cx:pt idx="113">University of Western Australia</cx:pt>
          <cx:pt idx="114">Brown University</cx:pt>
          <cx:pt idx="115">Paris Diderot University â€“ Paris 7</cx:pt>
          <cx:pt idx="116">KTH Royal Institute of Technology</cx:pt>
          <cx:pt idx="117">University of California, Riverside</cx:pt>
          <cx:pt idx="118">University of Bristol</cx:pt>
          <cx:pt idx="119">Kingâ€™s College London</cx:pt>
          <cx:pt idx="120">University of Chicago</cx:pt>
          <cx:pt idx="121">University of Southampton</cx:pt>
          <cx:pt idx="122">University of Exeter</cx:pt>
          <cx:pt idx="123">University of Glasgow</cx:pt>
          <cx:pt idx="124">Joseph Fourier University</cx:pt>
          <cx:pt idx="125">University of Warwick</cx:pt>
          <cx:pt idx="126">University of TÃ¼bingen</cx:pt>
          <cx:pt idx="127">University of Cape Town</cx:pt>
          <cx:pt idx="128">University of Hong Kong</cx:pt>
          <cx:pt idx="129">Duke University</cx:pt>
          <cx:pt idx="130">University of Illinois at Chicago</cx:pt>
          <cx:pt idx="131">University of Copenhagen</cx:pt>
          <cx:pt idx="132">Johns Hopkins University</cx:pt>
          <cx:pt idx="133">George Washington University</cx:pt>
          <cx:pt idx="134">McMaster University</cx:pt>
          <cx:pt idx="135">Carnegie Mellon University</cx:pt>
          <cx:pt idx="136">Korea Advanced Institute of Science and Technology (KAIST)</cx:pt>
          <cx:pt idx="137">Durham University</cx:pt>
          <cx:pt idx="138">University of Delaware</cx:pt>
          <cx:pt idx="139">Ã‰cole Polytechnique FÃ©dÃ©rale de Lausanne</cx:pt>
          <cx:pt idx="140">Australian National University</cx:pt>
          <cx:pt idx="141">Massachusetts Institute of Technology</cx:pt>
          <cx:pt idx="142">Tokyo Institute of Technology</cx:pt>
          <cx:pt idx="143">Queen Mary University of London</cx:pt>
          <cx:pt idx="144">University of California, Santa Cruz</cx:pt>
          <cx:pt idx="145">University at Buffalo</cx:pt>
          <cx:pt idx="146">Newcastle University</cx:pt>
          <cx:pt idx="147">Trinity College Dublin</cx:pt>
          <cx:pt idx="148">University of Helsinki</cx:pt>
          <cx:pt idx="149">University of Notre Dame</cx:pt>
          <cx:pt idx="150">Goethe University Frankfurt</cx:pt>
          <cx:pt idx="151">Technical University of Denmark</cx:pt>
          <cx:pt idx="152">Georgetown University</cx:pt>
          <cx:pt idx="153">University of Barcelona</cx:pt>
          <cx:pt idx="154">Yale University</cx:pt>
          <cx:pt idx="155">Vanderbilt University</cx:pt>
          <cx:pt idx="156">Chinese University of Hong Kong</cx:pt>
          <cx:pt idx="157">Lancaster University</cx:pt>
          <cx:pt idx="158">University of Sussex</cx:pt>
          <cx:pt idx="159">Eindhoven University of Technology</cx:pt>
          <cx:pt idx="160">University of Adelaide</cx:pt>
          <cx:pt idx="161">Hebrew University of Jerusalem</cx:pt>
          <cx:pt idx="162">University of East Anglia</cx:pt>
          <cx:pt idx="163">University of Miami</cx:pt>
          <cx:pt idx="164">University of Geneva</cx:pt>
          <cx:pt idx="165">Boston College</cx:pt>
          <cx:pt idx="166">Radboud University Nijmegen</cx:pt>
          <cx:pt idx="167">University of Aberdeen</cx:pt>
          <cx:pt idx="168">Sungkyunkwan University (SKKU)</cx:pt>
          <cx:pt idx="169">Middle East Technical University</cx:pt>
          <cx:pt idx="170">University of Basel</cx:pt>
          <cx:pt idx="171">Zhejiang University</cx:pt>
          <cx:pt idx="172">Maastricht University</cx:pt>
          <cx:pt idx="173">Emory University</cx:pt>
          <cx:pt idx="174">University of Bern</cx:pt>
          <cx:pt idx="175">University of Leicester</cx:pt>
          <cx:pt idx="176">Princeton University</cx:pt>
          <cx:pt idx="177">Sun Yat-sen University</cx:pt>
          <cx:pt idx="178">Case Western Reserve University</cx:pt>
          <cx:pt idx="179">Tufts University</cx:pt>
          <cx:pt idx="180">University of Victoria</cx:pt>
          <cx:pt idx="181">Istanbul Technical University</cx:pt>
          <cx:pt idx="182">Royal Holloway, University of London</cx:pt>
          <cx:pt idx="183">University of St Andrews</cx:pt>
          <cx:pt idx="184">TU Dresden</cx:pt>
          <cx:pt idx="185">Wageningen University and Research Center</cx:pt>
          <cx:pt idx="186">University of Rochester</cx:pt>
          <cx:pt idx="187">Rensselaer Polytechnic Institute</cx:pt>
          <cx:pt idx="188">Northeastern University</cx:pt>
          <cx:pt idx="189">University of Texas at Dallas</cx:pt>
          <cx:pt idx="190">Pompeu Fabra University</cx:pt>
          <cx:pt idx="191">Rice University</cx:pt>
          <cx:pt idx="192">Lomonosov Moscow State University</cx:pt>
          <cx:pt idx="193">University of Cologne</cx:pt>
          <cx:pt idx="194">University of Waterloo</cx:pt>
          <cx:pt idx="195">University of Twente</cx:pt>
          <cx:pt idx="196">University of Cincinnati</cx:pt>
          <cx:pt idx="197">Dartmouth College</cx:pt>
          <cx:pt idx="198">University of Antwerp</cx:pt>
          <cx:pt idx="199">University of Reading</cx:pt>
          <cx:pt idx="200">Fudan University</cx:pt>
          <cx:pt idx="201">Nanjing University</cx:pt>
          <cx:pt idx="202">Yeshiva University</cx:pt>
          <cx:pt idx="203">University of Konstanz</cx:pt>
          <cx:pt idx="204">City University of Hong Kong</cx:pt>
          <cx:pt idx="205">Pohang University of Science and Technology</cx:pt>
          <cx:pt idx="206">Wake Forest University</cx:pt>
          <cx:pt idx="207">University of Science and Technology of China</cx:pt>
          <cx:pt idx="208">University of Dundee</cx:pt>
          <cx:pt idx="209">Birkbeck, University of London</cx:pt>
          <cx:pt idx="210">Autonomous University of Barcelona</cx:pt>
          <cx:pt idx="211">Simon Fraser University</cx:pt>
          <cx:pt idx="212">Colorado School of Mines</cx:pt>
          <cx:pt idx="213">Karolinska Institute</cx:pt>
          <cx:pt idx="214">BoÄŸaziÃ§i University</cx:pt>
          <cx:pt idx="215">University of WÃ¼rzburg</cx:pt>
          <cx:pt idx="216">UniversitÃ© libre de Bruxelles</cx:pt>
          <cx:pt idx="217">William &amp; Mary</cx:pt>
          <cx:pt idx="218">Hong Kong Polytechnic University</cx:pt>
          <cx:pt idx="219">Drexel University</cx:pt>
          <cx:pt idx="220">Ã‰cole Polytechnique</cx:pt>
          <cx:pt idx="221">Kent State University</cx:pt>
          <cx:pt idx="222">University of Bergen</cx:pt>
          <cx:pt idx="223">National Chiao Tung University</cx:pt>
          <cx:pt idx="224">California Institute of Technology</cx:pt>
          <cx:pt idx="225">Technion Israel Institute of Technology</cx:pt>
          <cx:pt idx="226">Syracuse University</cx:pt>
          <cx:pt idx="227">Queenâ€™s University</cx:pt>
          <cx:pt idx="228">University of Innsbruck</cx:pt>
          <cx:pt idx="229">University of Trento</cx:pt>
          <cx:pt idx="230">Queenâ€™s University Belfast</cx:pt>
          <cx:pt idx="231">Ã‰cole Normale SupÃ©rieure</cx:pt>
          <cx:pt idx="232">Brandeis University</cx:pt>
          <cx:pt idx="233">National Tsing Hua University</cx:pt>
          <cx:pt idx="234">Dalhousie University</cx:pt>
          <cx:pt idx="235">National Sun Yat-sen University</cx:pt>
          <cx:pt idx="236">Florida Institute of Technology</cx:pt>
          <cx:pt idx="237">Ã‰cole normale supÃ©rieure de Lyon</cx:pt>
          <cx:pt idx="238">Ulm University</cx:pt>
        </cx:lvl>
      </cx:strDim>
      <cx:numDim type="val">
        <cx:f>'Ques 1'!$AE$11:$AE$249</cx:f>
        <cx:lvl ptCount="239" formatCode="General">
          <cx:pt idx="0">330990</cx:pt>
          <cx:pt idx="1">249708</cx:pt>
          <cx:pt idx="2">240888</cx:pt>
          <cx:pt idx="3">179922</cx:pt>
          <cx:pt idx="4">174295</cx:pt>
          <cx:pt idx="5">158334</cx:pt>
          <cx:pt idx="6">157194</cx:pt>
          <cx:pt idx="7">150330</cx:pt>
          <cx:pt idx="8">146800</cx:pt>
          <cx:pt idx="9">144183</cx:pt>
          <cx:pt idx="10">142971</cx:pt>
          <cx:pt idx="11">141255</cx:pt>
          <cx:pt idx="12">138420</cx:pt>
          <cx:pt idx="13">135872</cx:pt>
          <cx:pt idx="14">135194</cx:pt>
          <cx:pt idx="15">134328</cx:pt>
          <cx:pt idx="16">131228</cx:pt>
          <cx:pt idx="17">130814</cx:pt>
          <cx:pt idx="18">130372</cx:pt>
          <cx:pt idx="19">124136</cx:pt>
          <cx:pt idx="20">121096</cx:pt>
          <cx:pt idx="21">120912</cx:pt>
          <cx:pt idx="22">117308</cx:pt>
          <cx:pt idx="23">114045</cx:pt>
          <cx:pt idx="24">113842</cx:pt>
          <cx:pt idx="25">113551</cx:pt>
          <cx:pt idx="26">112380</cx:pt>
          <cx:pt idx="27">110412</cx:pt>
          <cx:pt idx="28">110033</cx:pt>
          <cx:pt idx="29">109638</cx:pt>
          <cx:pt idx="30">108558</cx:pt>
          <cx:pt idx="31">108556</cx:pt>
          <cx:pt idx="32">108346</cx:pt>
          <cx:pt idx="33">107393</cx:pt>
          <cx:pt idx="34">105218</cx:pt>
          <cx:pt idx="35">104916</cx:pt>
          <cx:pt idx="36">101519</cx:pt>
          <cx:pt idx="37">98007</cx:pt>
          <cx:pt idx="38">97753</cx:pt>
          <cx:pt idx="39">97268</cx:pt>
          <cx:pt idx="40">97155</cx:pt>
          <cx:pt idx="41">96672</cx:pt>
          <cx:pt idx="42">95908</cx:pt>
          <cx:pt idx="43">93588</cx:pt>
          <cx:pt idx="44">92175</cx:pt>
          <cx:pt idx="45">90728</cx:pt>
          <cx:pt idx="46">90016</cx:pt>
          <cx:pt idx="47">88772</cx:pt>
          <cx:pt idx="48">84658</cx:pt>
          <cx:pt idx="49">83975</cx:pt>
          <cx:pt idx="50">83851</cx:pt>
          <cx:pt idx="51">83197</cx:pt>
          <cx:pt idx="52">82988</cx:pt>
          <cx:pt idx="53">82701</cx:pt>
          <cx:pt idx="54">82663</cx:pt>
          <cx:pt idx="55">81587</cx:pt>
          <cx:pt idx="56">81375</cx:pt>
          <cx:pt idx="57">81337</cx:pt>
          <cx:pt idx="58">80644</cx:pt>
          <cx:pt idx="59">79847</cx:pt>
          <cx:pt idx="60">78087</cx:pt>
          <cx:pt idx="61">77979</cx:pt>
          <cx:pt idx="62">77866</cx:pt>
          <cx:pt idx="63">76225</cx:pt>
          <cx:pt idx="64">75716</cx:pt>
          <cx:pt idx="65">75257</cx:pt>
          <cx:pt idx="66">74322</cx:pt>
          <cx:pt idx="67">72441</cx:pt>
          <cx:pt idx="68">70806</cx:pt>
          <cx:pt idx="69">70721</cx:pt>
          <cx:pt idx="70">70604</cx:pt>
          <cx:pt idx="71">70242</cx:pt>
          <cx:pt idx="72">69933</cx:pt>
          <cx:pt idx="73">69814</cx:pt>
          <cx:pt idx="74">69430</cx:pt>
          <cx:pt idx="75">69287</cx:pt>
          <cx:pt idx="76">68813</cx:pt>
          <cx:pt idx="77">68674</cx:pt>
          <cx:pt idx="78">68609</cx:pt>
          <cx:pt idx="79">68510</cx:pt>
          <cx:pt idx="80">68310</cx:pt>
          <cx:pt idx="81">66843</cx:pt>
          <cx:pt idx="82">66825</cx:pt>
          <cx:pt idx="83">66062</cx:pt>
          <cx:pt idx="84">65814</cx:pt>
          <cx:pt idx="85">65186</cx:pt>
          <cx:pt idx="86">64950</cx:pt>
          <cx:pt idx="87">64538</cx:pt>
          <cx:pt idx="88">64500</cx:pt>
          <cx:pt idx="89">64210</cx:pt>
          <cx:pt idx="90">63874</cx:pt>
          <cx:pt idx="91">62673</cx:pt>
          <cx:pt idx="92">62640</cx:pt>
          <cx:pt idx="93">62468</cx:pt>
          <cx:pt idx="94">61459</cx:pt>
          <cx:pt idx="95">60951</cx:pt>
          <cx:pt idx="96">60258</cx:pt>
          <cx:pt idx="97">59905</cx:pt>
          <cx:pt idx="98">59820</cx:pt>
          <cx:pt idx="99">58904</cx:pt>
          <cx:pt idx="100">58773</cx:pt>
          <cx:pt idx="101">58453</cx:pt>
          <cx:pt idx="102">58176</cx:pt>
          <cx:pt idx="103">57202</cx:pt>
          <cx:pt idx="104">57153</cx:pt>
          <cx:pt idx="105">56927</cx:pt>
          <cx:pt idx="106">54958</cx:pt>
          <cx:pt idx="107">54770</cx:pt>
          <cx:pt idx="108">54274</cx:pt>
          <cx:pt idx="109">54187</cx:pt>
          <cx:pt idx="110">53095</cx:pt>
          <cx:pt idx="111">52848</cx:pt>
          <cx:pt idx="112">52206</cx:pt>
          <cx:pt idx="113">52128</cx:pt>
          <cx:pt idx="114">51918</cx:pt>
          <cx:pt idx="115">51349</cx:pt>
          <cx:pt idx="116">50660</cx:pt>
          <cx:pt idx="117">50534</cx:pt>
          <cx:pt idx="118">50495</cx:pt>
          <cx:pt idx="119">50062</cx:pt>
          <cx:pt idx="120">49489</cx:pt>
          <cx:pt idx="121">49174</cx:pt>
          <cx:pt idx="122">49004</cx:pt>
          <cx:pt idx="123">48624</cx:pt>
          <cx:pt idx="124">48390</cx:pt>
          <cx:pt idx="125">48175</cx:pt>
          <cx:pt idx="126">47589</cx:pt>
          <cx:pt idx="127">47094</cx:pt>
          <cx:pt idx="128">46612</cx:pt>
          <cx:pt idx="129">46426</cx:pt>
          <cx:pt idx="130">45708</cx:pt>
          <cx:pt idx="131">45449</cx:pt>
          <cx:pt idx="132">45384</cx:pt>
          <cx:pt idx="133">45190</cx:pt>
          <cx:pt idx="134">44787</cx:pt>
          <cx:pt idx="135">43499</cx:pt>
          <cx:pt idx="136">43330</cx:pt>
          <cx:pt idx="137">42750</cx:pt>
          <cx:pt idx="138">42376</cx:pt>
          <cx:pt idx="139">42337</cx:pt>
          <cx:pt idx="140">42060</cx:pt>
          <cx:pt idx="141">41860</cx:pt>
          <cx:pt idx="142">41699</cx:pt>
          <cx:pt idx="143">41069</cx:pt>
          <cx:pt idx="144">40899</cx:pt>
          <cx:pt idx="145">40812</cx:pt>
          <cx:pt idx="146">40348</cx:pt>
          <cx:pt idx="147">40044</cx:pt>
          <cx:pt idx="148">39958</cx:pt>
          <cx:pt idx="149">39745</cx:pt>
          <cx:pt idx="150">38233</cx:pt>
          <cx:pt idx="151">36464</cx:pt>
          <cx:pt idx="152">36209</cx:pt>
          <cx:pt idx="153">36093</cx:pt>
          <cx:pt idx="154">35253</cx:pt>
          <cx:pt idx="155">35024</cx:pt>
          <cx:pt idx="156">33682</cx:pt>
          <cx:pt idx="157">33155</cx:pt>
          <cx:pt idx="158">33123</cx:pt>
          <cx:pt idx="159">33113</cx:pt>
          <cx:pt idx="160">32403</cx:pt>
          <cx:pt idx="161">31702</cx:pt>
          <cx:pt idx="162">31483</cx:pt>
          <cx:pt idx="163">30572</cx:pt>
          <cx:pt idx="164">30553</cx:pt>
          <cx:pt idx="165">30397</cx:pt>
          <cx:pt idx="166">29758</cx:pt>
          <cx:pt idx="167">29757</cx:pt>
          <cx:pt idx="168">29725</cx:pt>
          <cx:pt idx="169">28872</cx:pt>
          <cx:pt idx="170">28867</cx:pt>
          <cx:pt idx="171">28030</cx:pt>
          <cx:pt idx="172">27502</cx:pt>
          <cx:pt idx="173">27144</cx:pt>
          <cx:pt idx="174">27063</cx:pt>
          <cx:pt idx="175">26755</cx:pt>
          <cx:pt idx="176">26166</cx:pt>
          <cx:pt idx="177">25162</cx:pt>
          <cx:pt idx="178">24073</cx:pt>
          <cx:pt idx="179">23943</cx:pt>
          <cx:pt idx="180">23207</cx:pt>
          <cx:pt idx="181">22803</cx:pt>
          <cx:pt idx="182">22567</cx:pt>
          <cx:pt idx="183">22012</cx:pt>
          <cx:pt idx="184">20582</cx:pt>
          <cx:pt idx="185">20346</cx:pt>
          <cx:pt idx="186">19156</cx:pt>
          <cx:pt idx="187">18679</cx:pt>
          <cx:pt idx="188">18539</cx:pt>
          <cx:pt idx="189">18263</cx:pt>
          <cx:pt idx="190">17878</cx:pt>
          <cx:pt idx="191">17732</cx:pt>
          <cx:pt idx="192">17569</cx:pt>
          <cx:pt idx="193">17312</cx:pt>
          <cx:pt idx="194">16899</cx:pt>
          <cx:pt idx="195">16710</cx:pt>
          <cx:pt idx="196">16610</cx:pt>
          <cx:pt idx="197">16372</cx:pt>
          <cx:pt idx="198">16297</cx:pt>
          <cx:pt idx="199">16268</cx:pt>
          <cx:pt idx="200">16088</cx:pt>
          <cx:pt idx="201">16061</cx:pt>
          <cx:pt idx="202">15870</cx:pt>
          <cx:pt idx="203">15083</cx:pt>
          <cx:pt idx="204">14722</cx:pt>
          <cx:pt idx="205">14664</cx:pt>
          <cx:pt idx="206">14359</cx:pt>
          <cx:pt idx="207">14290</cx:pt>
          <cx:pt idx="208">13954</cx:pt>
          <cx:pt idx="209">12763</cx:pt>
          <cx:pt idx="210">12521</cx:pt>
          <cx:pt idx="211">11988</cx:pt>
          <cx:pt idx="212">11737</cx:pt>
          <cx:pt idx="213">11661</cx:pt>
          <cx:pt idx="214">11506</cx:pt>
          <cx:pt idx="215">11428</cx:pt>
          <cx:pt idx="216">10957</cx:pt>
          <cx:pt idx="217">10856</cx:pt>
          <cx:pt idx="218">10811</cx:pt>
          <cx:pt idx="219">10771</cx:pt>
          <cx:pt idx="220">9959</cx:pt>
          <cx:pt idx="221">9711</cx:pt>
          <cx:pt idx="222">9298</cx:pt>
          <cx:pt idx="223">9232</cx:pt>
          <cx:pt idx="224">9017</cx:pt>
          <cx:pt idx="225">9006</cx:pt>
          <cx:pt idx="226">8847</cx:pt>
          <cx:pt idx="227">8605</cx:pt>
          <cx:pt idx="228">8376</cx:pt>
          <cx:pt idx="229">8252</cx:pt>
          <cx:pt idx="230">8252</cx:pt>
          <cx:pt idx="231">7776</cx:pt>
          <cx:pt idx="232">7418</cx:pt>
          <cx:pt idx="233">6848</cx:pt>
          <cx:pt idx="234">6779</cx:pt>
          <cx:pt idx="235">5882</cx:pt>
          <cx:pt idx="236">5819</cx:pt>
          <cx:pt idx="237">5656</cx:pt>
          <cx:pt idx="238">4869</cx:pt>
        </cx:lvl>
      </cx:numDim>
    </cx:data>
  </cx:chartData>
  <cx:chart>
    <cx:title pos="t" align="ctr" overlay="0">
      <cx:tx>
        <cx:txData>
          <cx:v>Boys Enrolled in Universities</cx:v>
        </cx:txData>
      </cx:tx>
      <cx:txPr>
        <a:bodyPr spcFirstLastPara="1" vertOverflow="ellipsis" horzOverflow="overflow" wrap="square" lIns="0" tIns="0" rIns="0" bIns="0" anchor="ctr" anchorCtr="1"/>
        <a:lstStyle/>
        <a:p>
          <a:pPr algn="ctr" rtl="0">
            <a:defRPr/>
          </a:pPr>
          <a:r>
            <a:rPr lang="en-GB" sz="1400" b="1" i="0" u="sng" strike="noStrike" baseline="0">
              <a:solidFill>
                <a:sysClr val="windowText" lastClr="000000">
                  <a:lumMod val="65000"/>
                  <a:lumOff val="35000"/>
                </a:sysClr>
              </a:solidFill>
              <a:latin typeface="Calibri" panose="020F0502020204030204"/>
            </a:rPr>
            <a:t>Boys Enrolled in Universities</a:t>
          </a:r>
        </a:p>
      </cx:txPr>
    </cx:title>
    <cx:plotArea>
      <cx:plotAreaRegion>
        <cx:series layoutId="clusteredColumn" uniqueId="{95E8498F-79A2-B545-97CD-B0E55269A170}">
          <cx:tx>
            <cx:txData>
              <cx:f>'Ques 1'!$AE$10</cx:f>
              <cx:v>Total Boys</cx:v>
            </cx:txData>
          </cx:tx>
          <cx:dataId val="0"/>
          <cx:layoutPr>
            <cx:aggregation/>
          </cx:layoutPr>
          <cx:axisId val="1"/>
        </cx:series>
        <cx:series layoutId="paretoLine" ownerIdx="0" uniqueId="{531F3B5A-5B0F-0F48-B135-F8BD50A2BE02}">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771F4-7637-3E4D-BDB7-85940FA09D18}"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FBAE4-8FC8-454C-912B-0A0AA73583A9}" type="slidenum">
              <a:rPr lang="en-US" smtClean="0"/>
              <a:t>‹#›</a:t>
            </a:fld>
            <a:endParaRPr lang="en-US"/>
          </a:p>
        </p:txBody>
      </p:sp>
    </p:spTree>
    <p:extLst>
      <p:ext uri="{BB962C8B-B14F-4D97-AF65-F5344CB8AC3E}">
        <p14:creationId xmlns:p14="http://schemas.microsoft.com/office/powerpoint/2010/main" val="2032434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2FBAE4-8FC8-454C-912B-0A0AA73583A9}" type="slidenum">
              <a:rPr lang="en-US" smtClean="0"/>
              <a:t>1</a:t>
            </a:fld>
            <a:endParaRPr lang="en-US"/>
          </a:p>
        </p:txBody>
      </p:sp>
    </p:spTree>
    <p:extLst>
      <p:ext uri="{BB962C8B-B14F-4D97-AF65-F5344CB8AC3E}">
        <p14:creationId xmlns:p14="http://schemas.microsoft.com/office/powerpoint/2010/main" val="2191409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6B-24D9-AD73-1B43-65E0B147C3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BC82C45-3C4F-9D98-1054-56B9BC860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491BECF-AB53-E7BD-B082-586EF359126D}"/>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03DD5ADC-BEDF-1C13-8DCE-2E4D9921A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19BA3-3C25-EA02-9C53-FD98CDAA43BB}"/>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2908786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24A2-7348-32FA-6A20-E4DF1FB8357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47B1B3B-3DC2-740C-E587-26BBBCCB50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C88556-A6BA-1B01-B753-DFCF9F1BDF52}"/>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FF34140B-0B59-CFCA-AAEB-A148CE89A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8187F-57EE-189E-DB2F-249F4B8276B8}"/>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3873809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71D54-8415-C1C0-F310-C43ECD85F41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9E66A3-73AD-336A-E3B8-56866F29A7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721857-9E96-6477-841B-AB7FD4A0BF24}"/>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BDE662C0-5C78-A63A-C64D-1AFE55813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56B26-10CF-643D-D806-5DE73080B06C}"/>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208799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431E-A08F-08B5-802C-293861AABB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14473B-6AF0-F5A4-A670-A2CB820F91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FFBBFD-E892-E479-8D91-4554E9ED0414}"/>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845D91EA-A6B5-D178-64E8-9B6E1E8E7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0FBDE-AA74-FAE3-4E56-400AB92BA471}"/>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425970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DA9E-FC50-16EF-8765-FDB27645E6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6B74DE-2BF9-7274-AC7F-64A19857E9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09982F-215D-67FB-021A-6303067D4768}"/>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BC85E258-97B6-789B-13B7-93685649F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31ED9-94C8-CDBA-C99E-F9EFA30567E7}"/>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117351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9A27-0198-7B1A-7D72-E1FADE7936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0F14F2-1C82-6E35-9521-B9765DF6D0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516483C-A02F-007E-DF8C-DEDDB5CAAB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CFC4946-73DD-1D74-25BC-35F7B291E493}"/>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6" name="Footer Placeholder 5">
            <a:extLst>
              <a:ext uri="{FF2B5EF4-FFF2-40B4-BE49-F238E27FC236}">
                <a16:creationId xmlns:a16="http://schemas.microsoft.com/office/drawing/2014/main" id="{1577B8B3-4B27-FAF2-04C3-8BD1C4C3C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F10A6-B630-F8D8-45DD-A310AA165EB4}"/>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342907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D4EB-62B6-39FC-5B20-992706871DC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0E5DFD-A114-F01D-FC4B-EF1BB32EE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713C2-9F3E-4028-8473-7CD135DFAA1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524B7F1-F188-1733-B85C-962C484763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9E90DD-12EA-42F9-7E7C-E96F466055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A56C6B-A5C0-A900-2E77-FFE7B5DA7432}"/>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8" name="Footer Placeholder 7">
            <a:extLst>
              <a:ext uri="{FF2B5EF4-FFF2-40B4-BE49-F238E27FC236}">
                <a16:creationId xmlns:a16="http://schemas.microsoft.com/office/drawing/2014/main" id="{9E09F7BA-0C0B-4D79-4024-452E90F54D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6B5559-357D-7FCD-ED13-B268A971D634}"/>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124937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88FC-7061-99AE-D306-D451286992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B7A836-E73E-6768-A7C0-1EAC5D8A51F1}"/>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4" name="Footer Placeholder 3">
            <a:extLst>
              <a:ext uri="{FF2B5EF4-FFF2-40B4-BE49-F238E27FC236}">
                <a16:creationId xmlns:a16="http://schemas.microsoft.com/office/drawing/2014/main" id="{7F877AC4-D2AD-3888-EC08-2031F9BE2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052AC9-CD46-B9FE-4A63-C0424C747CA8}"/>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157061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F6271-B2D9-CA46-EC14-1938A1657B3B}"/>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3" name="Footer Placeholder 2">
            <a:extLst>
              <a:ext uri="{FF2B5EF4-FFF2-40B4-BE49-F238E27FC236}">
                <a16:creationId xmlns:a16="http://schemas.microsoft.com/office/drawing/2014/main" id="{8EF48517-4E91-ACC6-D6AB-D50C22A86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3ECCBD-4062-59A0-4531-20612F4AE7B9}"/>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300716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155A-C25E-92C5-8D19-1615414ABD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1D2458-8198-E98F-352F-2CE4976233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DE32AD0-8A1B-0563-FD6C-6B91B59E6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732DD0-F539-AB42-8FAF-89A95E010EF8}"/>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6" name="Footer Placeholder 5">
            <a:extLst>
              <a:ext uri="{FF2B5EF4-FFF2-40B4-BE49-F238E27FC236}">
                <a16:creationId xmlns:a16="http://schemas.microsoft.com/office/drawing/2014/main" id="{34C778C9-451B-A194-C6CD-475B8BF92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C7A0E-1A71-DBDF-C9AE-5E56FEA3FF92}"/>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19217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10CC-647B-F8B2-852E-0979B2DB15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19132B-F997-9706-5038-018FD360BC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B0479B-3857-6237-EC7A-3E73E6CA6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D19957-3096-D3BC-B1BD-E5E7FD98AE99}"/>
              </a:ext>
            </a:extLst>
          </p:cNvPr>
          <p:cNvSpPr>
            <a:spLocks noGrp="1"/>
          </p:cNvSpPr>
          <p:nvPr>
            <p:ph type="dt" sz="half" idx="10"/>
          </p:nvPr>
        </p:nvSpPr>
        <p:spPr/>
        <p:txBody>
          <a:bodyPr/>
          <a:lstStyle/>
          <a:p>
            <a:fld id="{CBB7C6AA-0F69-4F47-BF82-4A313F599476}" type="datetimeFigureOut">
              <a:rPr lang="en-US" smtClean="0"/>
              <a:t>11/7/23</a:t>
            </a:fld>
            <a:endParaRPr lang="en-US"/>
          </a:p>
        </p:txBody>
      </p:sp>
      <p:sp>
        <p:nvSpPr>
          <p:cNvPr id="6" name="Footer Placeholder 5">
            <a:extLst>
              <a:ext uri="{FF2B5EF4-FFF2-40B4-BE49-F238E27FC236}">
                <a16:creationId xmlns:a16="http://schemas.microsoft.com/office/drawing/2014/main" id="{1F8A3FE6-B035-F2C4-C5C2-D1BB44CF0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E2717-B20B-6EF2-F80A-0BD6A928F3AE}"/>
              </a:ext>
            </a:extLst>
          </p:cNvPr>
          <p:cNvSpPr>
            <a:spLocks noGrp="1"/>
          </p:cNvSpPr>
          <p:nvPr>
            <p:ph type="sldNum" sz="quarter" idx="12"/>
          </p:nvPr>
        </p:nvSpPr>
        <p:spPr/>
        <p:txBody>
          <a:bodyPr/>
          <a:lstStyle/>
          <a:p>
            <a:fld id="{862CEB72-3501-F34C-B96B-09A33C74C9E3}" type="slidenum">
              <a:rPr lang="en-US" smtClean="0"/>
              <a:t>‹#›</a:t>
            </a:fld>
            <a:endParaRPr lang="en-US"/>
          </a:p>
        </p:txBody>
      </p:sp>
    </p:spTree>
    <p:extLst>
      <p:ext uri="{BB962C8B-B14F-4D97-AF65-F5344CB8AC3E}">
        <p14:creationId xmlns:p14="http://schemas.microsoft.com/office/powerpoint/2010/main" val="62646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DAFFB3-912A-2930-E89C-B6A793635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86FDE3-A3EF-B4CC-61D6-8D538A4D6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2DAE8F-08DB-0120-2556-35395A8C1F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B7C6AA-0F69-4F47-BF82-4A313F599476}" type="datetimeFigureOut">
              <a:rPr lang="en-US" smtClean="0"/>
              <a:t>11/7/23</a:t>
            </a:fld>
            <a:endParaRPr lang="en-US"/>
          </a:p>
        </p:txBody>
      </p:sp>
      <p:sp>
        <p:nvSpPr>
          <p:cNvPr id="5" name="Footer Placeholder 4">
            <a:extLst>
              <a:ext uri="{FF2B5EF4-FFF2-40B4-BE49-F238E27FC236}">
                <a16:creationId xmlns:a16="http://schemas.microsoft.com/office/drawing/2014/main" id="{75F340DC-3530-ACE9-F0D6-334A7CE74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CFBFB8-E7E0-3DB9-73EF-852778357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CEB72-3501-F34C-B96B-09A33C74C9E3}" type="slidenum">
              <a:rPr lang="en-US" smtClean="0"/>
              <a:t>‹#›</a:t>
            </a:fld>
            <a:endParaRPr lang="en-US"/>
          </a:p>
        </p:txBody>
      </p:sp>
    </p:spTree>
    <p:extLst>
      <p:ext uri="{BB962C8B-B14F-4D97-AF65-F5344CB8AC3E}">
        <p14:creationId xmlns:p14="http://schemas.microsoft.com/office/powerpoint/2010/main" val="1416169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4/relationships/chartEx" Target="../charts/chartEx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DB6BDC-0D1B-969D-561F-AAC0967D7A35}"/>
              </a:ext>
            </a:extLst>
          </p:cNvPr>
          <p:cNvSpPr>
            <a:spLocks noGrp="1"/>
          </p:cNvSpPr>
          <p:nvPr>
            <p:ph idx="1"/>
          </p:nvPr>
        </p:nvSpPr>
        <p:spPr/>
        <p:txBody>
          <a:bodyPr>
            <a:normAutofit fontScale="92500" lnSpcReduction="10000"/>
          </a:bodyPr>
          <a:lstStyle/>
          <a:p>
            <a:pPr marL="0" indent="0">
              <a:buNone/>
            </a:pPr>
            <a:r>
              <a:rPr lang="en-IN" sz="1800" dirty="0">
                <a:effectLst/>
                <a:latin typeface="Avenir Book" panose="02000503020000020003" pitchFamily="2" charset="0"/>
                <a:ea typeface="Times New Roman" panose="02020603050405020304" pitchFamily="18" charset="0"/>
              </a:rPr>
              <a:t>The project involves analysing university rankings from different systems, assessing the impact of ranking criteria on university positions, and analysing changes in university metrics over time. This analysis has been done  using SQL and Excel for data aggregation and exploratory data analysis (EDA). Additionally, a Power BI dashboard has been created to provide a comprehensive view of university rankings. The project involves the following:</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Comparing university rankings across different ranking systems.</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Assessing the impact of ranking criteria on university positions.</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Analysing changes in university metrics (such as student-to-staff ratio) over time.</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Aggregating and transforming data using SQL and Excel for analysis.</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Conducting exploratory data analysis (EDA) to gain insights from the dataset.</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en-IN" sz="1800" dirty="0">
                <a:effectLst/>
                <a:latin typeface="Avenir Book" panose="02000503020000020003" pitchFamily="2" charset="0"/>
                <a:ea typeface="Times New Roman" panose="02020603050405020304" pitchFamily="18" charset="0"/>
              </a:rPr>
              <a:t>Creating a Power BI dashboard to visualize and present the findings in a comprehensive manner.</a:t>
            </a: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kern="100" dirty="0">
                <a:effectLst/>
                <a:latin typeface="Avenir Book" panose="02000503020000020003" pitchFamily="2" charset="0"/>
                <a:ea typeface="Calibri" panose="020F0502020204030204" pitchFamily="34" charset="0"/>
                <a:cs typeface="Times New Roman" panose="02020603050405020304" pitchFamily="18" charset="0"/>
              </a:rPr>
              <a:t>The analysis of this dataset  provides valuable insights into how different ranking systems evaluate universities, the factors influencing their rankings, and how universities' metrics change over time. This project aims to offer a deeper understanding of university rankings, helping stakeholders in academia, policy, and make informed decisions and assess the performance of universities over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1">
            <a:extLst>
              <a:ext uri="{FF2B5EF4-FFF2-40B4-BE49-F238E27FC236}">
                <a16:creationId xmlns:a16="http://schemas.microsoft.com/office/drawing/2014/main" id="{FB69ABA0-EF85-4025-5E9F-B67995D62D0E}"/>
              </a:ext>
            </a:extLst>
          </p:cNvPr>
          <p:cNvSpPr txBox="1">
            <a:spLocks noGrp="1"/>
          </p:cNvSpPr>
          <p:nvPr>
            <p:ph type="title"/>
          </p:nvPr>
        </p:nvSpPr>
        <p:spPr>
          <a:xfrm>
            <a:off x="838200" y="365126"/>
            <a:ext cx="10515600" cy="774358"/>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dirty="0">
                <a:solidFill>
                  <a:srgbClr val="000000"/>
                </a:solidFill>
                <a:effectLst/>
                <a:ea typeface="Times New Roman" panose="02020603050405020304" pitchFamily="18" charset="0"/>
                <a:cs typeface="Times New Roman" panose="02020603050405020304" pitchFamily="18" charset="0"/>
              </a:rPr>
              <a:t>         </a:t>
            </a:r>
            <a:r>
              <a:rPr lang="en-GB" sz="3600" b="1" u="sng" dirty="0">
                <a:solidFill>
                  <a:srgbClr val="000000"/>
                </a:solidFill>
                <a:ea typeface="Times New Roman" panose="02020603050405020304" pitchFamily="18" charset="0"/>
                <a:cs typeface="Times New Roman" panose="02020603050405020304" pitchFamily="18" charset="0"/>
              </a:rPr>
              <a:t>Overview</a:t>
            </a:r>
            <a:endParaRPr lang="en-IN" sz="3600" u="sng" dirty="0">
              <a:effectLst/>
              <a:latin typeface="Times New Roman" panose="02020603050405020304" pitchFamily="18" charset="0"/>
              <a:ea typeface="Times New Roman" panose="02020603050405020304" pitchFamily="18" charset="0"/>
            </a:endParaRPr>
          </a:p>
        </p:txBody>
      </p:sp>
      <p:pic>
        <p:nvPicPr>
          <p:cNvPr id="7" name="Audio 6">
            <a:extLst>
              <a:ext uri="{FF2B5EF4-FFF2-40B4-BE49-F238E27FC236}">
                <a16:creationId xmlns:a16="http://schemas.microsoft.com/office/drawing/2014/main" id="{7BDD4EEB-2E2A-7F23-8203-60EEB7CBC8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33503514"/>
      </p:ext>
    </p:extLst>
  </p:cSld>
  <p:clrMapOvr>
    <a:masterClrMapping/>
  </p:clrMapOvr>
  <mc:AlternateContent xmlns:mc="http://schemas.openxmlformats.org/markup-compatibility/2006" xmlns:p14="http://schemas.microsoft.com/office/powerpoint/2010/main">
    <mc:Choice Requires="p14">
      <p:transition spd="slow" p14:dur="2000" advTm="45824"/>
    </mc:Choice>
    <mc:Fallback xmlns="">
      <p:transition spd="slow" advTm="45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8FEDCE23-F23D-BC8F-63B4-F26AA7C6D33A}"/>
              </a:ext>
            </a:extLst>
          </p:cNvPr>
          <p:cNvSpPr txBox="1"/>
          <p:nvPr/>
        </p:nvSpPr>
        <p:spPr>
          <a:xfrm>
            <a:off x="2468812" y="338932"/>
            <a:ext cx="6705600"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have the weights of ranking criteria changed over time?</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E6008C8D-5217-1FDD-E983-B06942575D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04" t="14118" r="62418" b="13464"/>
          <a:stretch/>
        </p:blipFill>
        <p:spPr>
          <a:xfrm>
            <a:off x="1867853" y="1016794"/>
            <a:ext cx="7907518" cy="5612605"/>
          </a:xfrm>
          <a:prstGeom prst="rect">
            <a:avLst/>
          </a:prstGeom>
        </p:spPr>
      </p:pic>
    </p:spTree>
    <p:extLst>
      <p:ext uri="{BB962C8B-B14F-4D97-AF65-F5344CB8AC3E}">
        <p14:creationId xmlns:p14="http://schemas.microsoft.com/office/powerpoint/2010/main" val="99594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0"/>
            <a:ext cx="9144000" cy="821723"/>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240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endParaRPr lang="en-IN" sz="24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9">
            <a:extLst>
              <a:ext uri="{FF2B5EF4-FFF2-40B4-BE49-F238E27FC236}">
                <a16:creationId xmlns:a16="http://schemas.microsoft.com/office/drawing/2014/main" id="{B1EB4220-A862-C141-A6B7-0B425163FF2A}"/>
              </a:ext>
            </a:extLst>
          </p:cNvPr>
          <p:cNvSpPr txBox="1"/>
          <p:nvPr/>
        </p:nvSpPr>
        <p:spPr>
          <a:xfrm>
            <a:off x="2283414" y="276067"/>
            <a:ext cx="6776085" cy="58293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IN" sz="2000" b="1" u="sng" dirty="0">
                <a:solidFill>
                  <a:srgbClr val="000000"/>
                </a:solidFill>
                <a:effectLst/>
                <a:ea typeface="Times New Roman" panose="02020603050405020304" pitchFamily="18" charset="0"/>
                <a:cs typeface="Times New Roman" panose="02020603050405020304" pitchFamily="18" charset="0"/>
              </a:rPr>
              <a:t>Is there a relationship between a university's score and the student-staff ratio?</a:t>
            </a:r>
            <a:endParaRPr lang="en-IN" sz="20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FA4C830C-D347-8BC3-1AE4-27BD4E340D08}"/>
              </a:ext>
            </a:extLst>
          </p:cNvPr>
          <p:cNvGraphicFramePr/>
          <p:nvPr>
            <p:extLst>
              <p:ext uri="{D42A27DB-BD31-4B8C-83A1-F6EECF244321}">
                <p14:modId xmlns:p14="http://schemas.microsoft.com/office/powerpoint/2010/main" val="3014982451"/>
              </p:ext>
            </p:extLst>
          </p:nvPr>
        </p:nvGraphicFramePr>
        <p:xfrm>
          <a:off x="2283414" y="1380172"/>
          <a:ext cx="7466067" cy="45263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756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9">
            <a:extLst>
              <a:ext uri="{FF2B5EF4-FFF2-40B4-BE49-F238E27FC236}">
                <a16:creationId xmlns:a16="http://schemas.microsoft.com/office/drawing/2014/main" id="{B1EB4220-A862-C141-A6B7-0B425163FF2A}"/>
              </a:ext>
            </a:extLst>
          </p:cNvPr>
          <p:cNvSpPr txBox="1"/>
          <p:nvPr/>
        </p:nvSpPr>
        <p:spPr>
          <a:xfrm>
            <a:off x="2283414" y="276067"/>
            <a:ext cx="6776085" cy="58293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IN" sz="1600" b="1" u="sng">
                <a:solidFill>
                  <a:srgbClr val="000000"/>
                </a:solidFill>
                <a:effectLst/>
                <a:ea typeface="Times New Roman" panose="02020603050405020304" pitchFamily="18" charset="0"/>
                <a:cs typeface="Times New Roman" panose="02020603050405020304" pitchFamily="18" charset="0"/>
              </a:rPr>
              <a:t>Is there a relationship between a university's score and the student-staff ratio?</a:t>
            </a:r>
            <a:endParaRPr lang="en-IN" sz="1200">
              <a:effectLst/>
              <a:latin typeface="Times New Roman" panose="02020603050405020304" pitchFamily="18" charset="0"/>
              <a:ea typeface="Times New Roman" panose="02020603050405020304" pitchFamily="18" charset="0"/>
            </a:endParaRPr>
          </a:p>
        </p:txBody>
      </p:sp>
      <p:sp>
        <p:nvSpPr>
          <p:cNvPr id="2" name="TextBox 3">
            <a:extLst>
              <a:ext uri="{FF2B5EF4-FFF2-40B4-BE49-F238E27FC236}">
                <a16:creationId xmlns:a16="http://schemas.microsoft.com/office/drawing/2014/main" id="{13AE794A-450C-EB40-8630-E0E0A39E04AB}"/>
              </a:ext>
            </a:extLst>
          </p:cNvPr>
          <p:cNvSpPr txBox="1"/>
          <p:nvPr/>
        </p:nvSpPr>
        <p:spPr>
          <a:xfrm>
            <a:off x="2455816" y="196929"/>
            <a:ext cx="6431280" cy="582929"/>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does the number of female students differ across universities?</a:t>
            </a:r>
            <a:endParaRPr lang="en-IN" sz="1200">
              <a:effectLst/>
              <a:latin typeface="Times New Roman" panose="02020603050405020304" pitchFamily="18" charset="0"/>
              <a:ea typeface="Times New Roman" panose="02020603050405020304" pitchFamily="18" charset="0"/>
            </a:endParaRPr>
          </a:p>
        </p:txBody>
      </p:sp>
      <p:graphicFrame>
        <p:nvGraphicFramePr>
          <p:cNvPr id="3" name="Chart 2">
            <a:extLst>
              <a:ext uri="{FF2B5EF4-FFF2-40B4-BE49-F238E27FC236}">
                <a16:creationId xmlns:a16="http://schemas.microsoft.com/office/drawing/2014/main" id="{1CBD19FD-90B9-01DF-4761-06FE888F09A5}"/>
              </a:ext>
            </a:extLst>
          </p:cNvPr>
          <p:cNvGraphicFramePr/>
          <p:nvPr>
            <p:extLst>
              <p:ext uri="{D42A27DB-BD31-4B8C-83A1-F6EECF244321}">
                <p14:modId xmlns:p14="http://schemas.microsoft.com/office/powerpoint/2010/main" val="2624730008"/>
              </p:ext>
            </p:extLst>
          </p:nvPr>
        </p:nvGraphicFramePr>
        <p:xfrm>
          <a:off x="2283413" y="1359243"/>
          <a:ext cx="7886197" cy="41271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662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8" name="TextBox 1">
            <a:extLst>
              <a:ext uri="{FF2B5EF4-FFF2-40B4-BE49-F238E27FC236}">
                <a16:creationId xmlns:a16="http://schemas.microsoft.com/office/drawing/2014/main" id="{88AB4FF4-0100-8E91-C08F-1940B4A84E88}"/>
              </a:ext>
            </a:extLst>
          </p:cNvPr>
          <p:cNvSpPr txBox="1"/>
          <p:nvPr/>
        </p:nvSpPr>
        <p:spPr>
          <a:xfrm>
            <a:off x="2214139" y="397747"/>
            <a:ext cx="7221855"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What is the distribution of universities across different countries?</a:t>
            </a:r>
            <a:endParaRPr lang="en-IN" sz="1200">
              <a:effectLst/>
              <a:latin typeface="Times New Roman" panose="02020603050405020304" pitchFamily="18" charset="0"/>
              <a:ea typeface="Times New Roman" panose="02020603050405020304" pitchFamily="18" charset="0"/>
            </a:endParaRPr>
          </a:p>
        </p:txBody>
      </p:sp>
      <p:graphicFrame>
        <p:nvGraphicFramePr>
          <p:cNvPr id="9" name="Chart 8">
            <a:extLst>
              <a:ext uri="{FF2B5EF4-FFF2-40B4-BE49-F238E27FC236}">
                <a16:creationId xmlns:a16="http://schemas.microsoft.com/office/drawing/2014/main" id="{CB05452B-542B-24FC-913D-7258A5A28E73}"/>
              </a:ext>
            </a:extLst>
          </p:cNvPr>
          <p:cNvGraphicFramePr/>
          <p:nvPr>
            <p:extLst>
              <p:ext uri="{D42A27DB-BD31-4B8C-83A1-F6EECF244321}">
                <p14:modId xmlns:p14="http://schemas.microsoft.com/office/powerpoint/2010/main" val="4252527765"/>
              </p:ext>
            </p:extLst>
          </p:nvPr>
        </p:nvGraphicFramePr>
        <p:xfrm>
          <a:off x="1421221" y="1075610"/>
          <a:ext cx="9054868" cy="52820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692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4">
            <a:extLst>
              <a:ext uri="{FF2B5EF4-FFF2-40B4-BE49-F238E27FC236}">
                <a16:creationId xmlns:a16="http://schemas.microsoft.com/office/drawing/2014/main" id="{73BF4568-4634-2548-A2E0-827763ABAAFE}"/>
              </a:ext>
            </a:extLst>
          </p:cNvPr>
          <p:cNvSpPr txBox="1"/>
          <p:nvPr/>
        </p:nvSpPr>
        <p:spPr>
          <a:xfrm>
            <a:off x="2382802" y="321276"/>
            <a:ext cx="6974840" cy="585187"/>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2000" b="1" u="sng">
                <a:solidFill>
                  <a:srgbClr val="000000"/>
                </a:solidFill>
                <a:effectLst/>
                <a:ea typeface="Times New Roman" panose="02020603050405020304" pitchFamily="18" charset="0"/>
                <a:cs typeface="Times New Roman" panose="02020603050405020304" pitchFamily="18" charset="0"/>
              </a:rPr>
              <a:t>How has the ranking of universities changed over years?</a:t>
            </a:r>
            <a:endParaRPr lang="en-IN" sz="200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DBFCA793-9F04-AF3B-FA64-017702EF93EC}"/>
              </a:ext>
            </a:extLst>
          </p:cNvPr>
          <p:cNvGraphicFramePr>
            <a:graphicFrameLocks noGrp="1"/>
          </p:cNvGraphicFramePr>
          <p:nvPr>
            <p:extLst>
              <p:ext uri="{D42A27DB-BD31-4B8C-83A1-F6EECF244321}">
                <p14:modId xmlns:p14="http://schemas.microsoft.com/office/powerpoint/2010/main" val="1930406672"/>
              </p:ext>
            </p:extLst>
          </p:nvPr>
        </p:nvGraphicFramePr>
        <p:xfrm>
          <a:off x="1655805" y="1136820"/>
          <a:ext cx="6697974" cy="5399908"/>
        </p:xfrm>
        <a:graphic>
          <a:graphicData uri="http://schemas.openxmlformats.org/drawingml/2006/table">
            <a:tbl>
              <a:tblPr firstRow="1" firstCol="1" bandRow="1">
                <a:tableStyleId>{5C22544A-7EE6-4342-B048-85BDC9FD1C3A}</a:tableStyleId>
              </a:tblPr>
              <a:tblGrid>
                <a:gridCol w="4096170">
                  <a:extLst>
                    <a:ext uri="{9D8B030D-6E8A-4147-A177-3AD203B41FA5}">
                      <a16:colId xmlns:a16="http://schemas.microsoft.com/office/drawing/2014/main" val="1738263117"/>
                    </a:ext>
                  </a:extLst>
                </a:gridCol>
                <a:gridCol w="867268">
                  <a:extLst>
                    <a:ext uri="{9D8B030D-6E8A-4147-A177-3AD203B41FA5}">
                      <a16:colId xmlns:a16="http://schemas.microsoft.com/office/drawing/2014/main" val="3878700051"/>
                    </a:ext>
                  </a:extLst>
                </a:gridCol>
                <a:gridCol w="867268">
                  <a:extLst>
                    <a:ext uri="{9D8B030D-6E8A-4147-A177-3AD203B41FA5}">
                      <a16:colId xmlns:a16="http://schemas.microsoft.com/office/drawing/2014/main" val="2238652140"/>
                    </a:ext>
                  </a:extLst>
                </a:gridCol>
                <a:gridCol w="867268">
                  <a:extLst>
                    <a:ext uri="{9D8B030D-6E8A-4147-A177-3AD203B41FA5}">
                      <a16:colId xmlns:a16="http://schemas.microsoft.com/office/drawing/2014/main" val="2038415841"/>
                    </a:ext>
                  </a:extLst>
                </a:gridCol>
              </a:tblGrid>
              <a:tr h="129302">
                <a:tc>
                  <a:txBody>
                    <a:bodyPr/>
                    <a:lstStyle/>
                    <a:p>
                      <a:r>
                        <a:rPr lang="en-IN" sz="600" kern="100">
                          <a:effectLst/>
                        </a:rPr>
                        <a:t>University Name</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r>
                        <a:rPr lang="en-IN" sz="600" kern="100">
                          <a:effectLst/>
                        </a:rPr>
                        <a:t>Score</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r>
                        <a:rPr lang="en-IN" sz="600" kern="100">
                          <a:effectLst/>
                        </a:rPr>
                        <a:t>Year</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r>
                        <a:rPr lang="en-IN" sz="600" kern="100">
                          <a:effectLst/>
                        </a:rPr>
                        <a:t>Rank</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30060269"/>
                  </a:ext>
                </a:extLst>
              </a:tr>
              <a:tr h="129302">
                <a:tc>
                  <a:txBody>
                    <a:bodyPr/>
                    <a:lstStyle/>
                    <a:p>
                      <a:r>
                        <a:rPr lang="en-IN" sz="600" kern="100">
                          <a:effectLst/>
                        </a:rPr>
                        <a:t>Harvard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1287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589650279"/>
                  </a:ext>
                </a:extLst>
              </a:tr>
              <a:tr h="129302">
                <a:tc>
                  <a:txBody>
                    <a:bodyPr/>
                    <a:lstStyle/>
                    <a:p>
                      <a:r>
                        <a:rPr lang="en-IN" sz="600" kern="100">
                          <a:effectLst/>
                        </a:rPr>
                        <a:t>University of Zurich</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1261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892433531"/>
                  </a:ext>
                </a:extLst>
              </a:tr>
              <a:tr h="129302">
                <a:tc>
                  <a:txBody>
                    <a:bodyPr/>
                    <a:lstStyle/>
                    <a:p>
                      <a:r>
                        <a:rPr lang="en-IN" sz="600" kern="100">
                          <a:effectLst/>
                        </a:rPr>
                        <a:t>Princeton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1255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553455671"/>
                  </a:ext>
                </a:extLst>
              </a:tr>
              <a:tr h="129302">
                <a:tc>
                  <a:txBody>
                    <a:bodyPr/>
                    <a:lstStyle/>
                    <a:p>
                      <a:r>
                        <a:rPr lang="en-IN" sz="600" kern="100">
                          <a:effectLst/>
                        </a:rPr>
                        <a:t>Karolinska Institute</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1247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231339070"/>
                  </a:ext>
                </a:extLst>
              </a:tr>
              <a:tr h="129302">
                <a:tc>
                  <a:txBody>
                    <a:bodyPr/>
                    <a:lstStyle/>
                    <a:p>
                      <a:r>
                        <a:rPr lang="en-IN" sz="600" kern="100">
                          <a:effectLst/>
                        </a:rPr>
                        <a:t>Utrecht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1234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034728582"/>
                  </a:ext>
                </a:extLst>
              </a:tr>
              <a:tr h="98526">
                <a:tc>
                  <a:txBody>
                    <a:bodyPr/>
                    <a:lstStyle/>
                    <a:p>
                      <a:r>
                        <a:rPr lang="en-IN" sz="600" kern="100">
                          <a:effectLst/>
                        </a:rPr>
                        <a:t>University of Sydney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1233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446684257"/>
                  </a:ext>
                </a:extLst>
              </a:tr>
              <a:tr h="129302">
                <a:tc>
                  <a:txBody>
                    <a:bodyPr/>
                    <a:lstStyle/>
                    <a:p>
                      <a:r>
                        <a:rPr lang="en-IN" sz="600" kern="100">
                          <a:effectLst/>
                        </a:rPr>
                        <a:t>University of California, Santa Barbara</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1228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629359614"/>
                  </a:ext>
                </a:extLst>
              </a:tr>
              <a:tr h="129302">
                <a:tc>
                  <a:txBody>
                    <a:bodyPr/>
                    <a:lstStyle/>
                    <a:p>
                      <a:r>
                        <a:rPr lang="en-IN" sz="600" kern="100">
                          <a:effectLst/>
                        </a:rPr>
                        <a:t>University of British Columbia</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1220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811414502"/>
                  </a:ext>
                </a:extLst>
              </a:tr>
              <a:tr h="129302">
                <a:tc>
                  <a:txBody>
                    <a:bodyPr/>
                    <a:lstStyle/>
                    <a:p>
                      <a:r>
                        <a:rPr lang="en-IN" sz="600" kern="100">
                          <a:effectLst/>
                        </a:rPr>
                        <a:t>California Institute of Technology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1213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22751858"/>
                  </a:ext>
                </a:extLst>
              </a:tr>
              <a:tr h="129302">
                <a:tc>
                  <a:txBody>
                    <a:bodyPr/>
                    <a:lstStyle/>
                    <a:p>
                      <a:r>
                        <a:rPr lang="en-IN" sz="600" kern="100">
                          <a:effectLst/>
                        </a:rPr>
                        <a:t>University of Cambridge</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1206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585326024"/>
                  </a:ext>
                </a:extLst>
              </a:tr>
              <a:tr h="129302">
                <a:tc>
                  <a:txBody>
                    <a:bodyPr/>
                    <a:lstStyle/>
                    <a:p>
                      <a:r>
                        <a:rPr lang="en-IN" sz="600" kern="100">
                          <a:effectLst/>
                        </a:rPr>
                        <a:t>University of Bristol</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1203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768178718"/>
                  </a:ext>
                </a:extLst>
              </a:tr>
              <a:tr h="129302">
                <a:tc>
                  <a:txBody>
                    <a:bodyPr/>
                    <a:lstStyle/>
                    <a:p>
                      <a:r>
                        <a:rPr lang="en-IN" sz="600" kern="100">
                          <a:effectLst/>
                        </a:rPr>
                        <a:t>Carnegie Mellon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1202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4717817"/>
                  </a:ext>
                </a:extLst>
              </a:tr>
              <a:tr h="129302">
                <a:tc>
                  <a:txBody>
                    <a:bodyPr/>
                    <a:lstStyle/>
                    <a:p>
                      <a:r>
                        <a:rPr lang="en-IN" sz="600" kern="100">
                          <a:effectLst/>
                        </a:rPr>
                        <a:t>University of Nottingham</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1191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445381856"/>
                  </a:ext>
                </a:extLst>
              </a:tr>
              <a:tr h="129302">
                <a:tc>
                  <a:txBody>
                    <a:bodyPr/>
                    <a:lstStyle/>
                    <a:p>
                      <a:r>
                        <a:rPr lang="en-IN" sz="600" kern="100">
                          <a:effectLst/>
                        </a:rPr>
                        <a:t>University of Copenhagen</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1183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778136047"/>
                  </a:ext>
                </a:extLst>
              </a:tr>
              <a:tr h="129302">
                <a:tc>
                  <a:txBody>
                    <a:bodyPr/>
                    <a:lstStyle/>
                    <a:p>
                      <a:r>
                        <a:rPr lang="en-IN" sz="600" kern="100">
                          <a:effectLst/>
                        </a:rPr>
                        <a:t>Leiden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1178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539258440"/>
                  </a:ext>
                </a:extLst>
              </a:tr>
              <a:tr h="129302">
                <a:tc>
                  <a:txBody>
                    <a:bodyPr/>
                    <a:lstStyle/>
                    <a:p>
                      <a:r>
                        <a:rPr lang="en-IN" sz="600" kern="100">
                          <a:effectLst/>
                        </a:rPr>
                        <a:t>University College London</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1159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592789599"/>
                  </a:ext>
                </a:extLst>
              </a:tr>
              <a:tr h="129302">
                <a:tc>
                  <a:txBody>
                    <a:bodyPr/>
                    <a:lstStyle/>
                    <a:p>
                      <a:r>
                        <a:rPr lang="en-IN" sz="600" kern="100">
                          <a:effectLst/>
                        </a:rPr>
                        <a:t>University of California, Berkeley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1147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544832406"/>
                  </a:ext>
                </a:extLst>
              </a:tr>
              <a:tr h="129302">
                <a:tc>
                  <a:txBody>
                    <a:bodyPr/>
                    <a:lstStyle/>
                    <a:p>
                      <a:r>
                        <a:rPr lang="en-IN" sz="600" kern="100">
                          <a:effectLst/>
                        </a:rPr>
                        <a:t>University of Oslo</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1146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147709131"/>
                  </a:ext>
                </a:extLst>
              </a:tr>
              <a:tr h="129302">
                <a:tc>
                  <a:txBody>
                    <a:bodyPr/>
                    <a:lstStyle/>
                    <a:p>
                      <a:r>
                        <a:rPr lang="en-IN" sz="600" kern="100">
                          <a:effectLst/>
                        </a:rPr>
                        <a:t>University of Toronto</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1138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564506355"/>
                  </a:ext>
                </a:extLst>
              </a:tr>
              <a:tr h="129302">
                <a:tc>
                  <a:txBody>
                    <a:bodyPr/>
                    <a:lstStyle/>
                    <a:p>
                      <a:r>
                        <a:rPr lang="en-IN" sz="600" kern="100">
                          <a:effectLst/>
                        </a:rPr>
                        <a:t>University of Geneva</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1131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4184250595"/>
                  </a:ext>
                </a:extLst>
              </a:tr>
              <a:tr h="129302">
                <a:tc>
                  <a:txBody>
                    <a:bodyPr/>
                    <a:lstStyle/>
                    <a:p>
                      <a:r>
                        <a:rPr lang="en-IN" sz="600" kern="100">
                          <a:effectLst/>
                        </a:rPr>
                        <a:t>Stanford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1126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265128993"/>
                  </a:ext>
                </a:extLst>
              </a:tr>
              <a:tr h="129302">
                <a:tc>
                  <a:txBody>
                    <a:bodyPr/>
                    <a:lstStyle/>
                    <a:p>
                      <a:r>
                        <a:rPr lang="en-IN" sz="600" kern="100">
                          <a:effectLst/>
                        </a:rPr>
                        <a:t>University of Chicago</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1119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028364"/>
                  </a:ext>
                </a:extLst>
              </a:tr>
              <a:tr h="129302">
                <a:tc>
                  <a:txBody>
                    <a:bodyPr/>
                    <a:lstStyle/>
                    <a:p>
                      <a:r>
                        <a:rPr lang="en-IN" sz="600" kern="100">
                          <a:effectLst/>
                        </a:rPr>
                        <a:t>University of Oxford</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803601596"/>
                  </a:ext>
                </a:extLst>
              </a:tr>
              <a:tr h="129302">
                <a:tc>
                  <a:txBody>
                    <a:bodyPr/>
                    <a:lstStyle/>
                    <a:p>
                      <a:r>
                        <a:rPr lang="en-IN" sz="600" kern="100">
                          <a:effectLst/>
                        </a:rPr>
                        <a:t>McGill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1107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974164221"/>
                  </a:ext>
                </a:extLst>
              </a:tr>
              <a:tr h="129302">
                <a:tc>
                  <a:txBody>
                    <a:bodyPr/>
                    <a:lstStyle/>
                    <a:p>
                      <a:r>
                        <a:rPr lang="en-IN" sz="600" kern="100">
                          <a:effectLst/>
                        </a:rPr>
                        <a:t>Brown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1101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554991837"/>
                  </a:ext>
                </a:extLst>
              </a:tr>
              <a:tr h="129302">
                <a:tc>
                  <a:txBody>
                    <a:bodyPr/>
                    <a:lstStyle/>
                    <a:p>
                      <a:r>
                        <a:rPr lang="en-IN" sz="600" kern="100">
                          <a:effectLst/>
                        </a:rPr>
                        <a:t>University of Helsinki</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1083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241326853"/>
                  </a:ext>
                </a:extLst>
              </a:tr>
              <a:tr h="129302">
                <a:tc>
                  <a:txBody>
                    <a:bodyPr/>
                    <a:lstStyle/>
                    <a:p>
                      <a:r>
                        <a:rPr lang="en-IN" sz="600" kern="100">
                          <a:effectLst/>
                        </a:rPr>
                        <a:t>Vanderbilt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1075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817103993"/>
                  </a:ext>
                </a:extLst>
              </a:tr>
              <a:tr h="129302">
                <a:tc>
                  <a:txBody>
                    <a:bodyPr/>
                    <a:lstStyle/>
                    <a:p>
                      <a:r>
                        <a:rPr lang="en-IN" sz="600" kern="100">
                          <a:effectLst/>
                        </a:rPr>
                        <a:t>Rice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1070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470587477"/>
                  </a:ext>
                </a:extLst>
              </a:tr>
              <a:tr h="129302">
                <a:tc>
                  <a:txBody>
                    <a:bodyPr/>
                    <a:lstStyle/>
                    <a:p>
                      <a:r>
                        <a:rPr lang="en-IN" sz="600" kern="100">
                          <a:effectLst/>
                        </a:rPr>
                        <a:t>Boston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1069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562752644"/>
                  </a:ext>
                </a:extLst>
              </a:tr>
              <a:tr h="129302">
                <a:tc>
                  <a:txBody>
                    <a:bodyPr/>
                    <a:lstStyle/>
                    <a:p>
                      <a:r>
                        <a:rPr lang="en-IN" sz="600" kern="100">
                          <a:effectLst/>
                        </a:rPr>
                        <a:t>Yale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1060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567843706"/>
                  </a:ext>
                </a:extLst>
              </a:tr>
              <a:tr h="129302">
                <a:tc>
                  <a:txBody>
                    <a:bodyPr/>
                    <a:lstStyle/>
                    <a:p>
                      <a:r>
                        <a:rPr lang="en-IN" sz="600" kern="100">
                          <a:effectLst/>
                        </a:rPr>
                        <a:t>University of Southern California</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1060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507941601"/>
                  </a:ext>
                </a:extLst>
              </a:tr>
              <a:tr h="129302">
                <a:tc>
                  <a:txBody>
                    <a:bodyPr/>
                    <a:lstStyle/>
                    <a:p>
                      <a:r>
                        <a:rPr lang="en-IN" sz="600" kern="100">
                          <a:effectLst/>
                        </a:rPr>
                        <a:t>Georgia Institute of Technology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1054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311439262"/>
                  </a:ext>
                </a:extLst>
              </a:tr>
              <a:tr h="129302">
                <a:tc>
                  <a:txBody>
                    <a:bodyPr/>
                    <a:lstStyle/>
                    <a:p>
                      <a:r>
                        <a:rPr lang="en-IN" sz="600" kern="100">
                          <a:effectLst/>
                        </a:rPr>
                        <a:t>Northwestern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1049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241224078"/>
                  </a:ext>
                </a:extLst>
              </a:tr>
              <a:tr h="129302">
                <a:tc>
                  <a:txBody>
                    <a:bodyPr/>
                    <a:lstStyle/>
                    <a:p>
                      <a:r>
                        <a:rPr lang="en-IN" sz="600" kern="100">
                          <a:effectLst/>
                        </a:rPr>
                        <a:t>University of Maryland, College Park</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1045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33</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838776971"/>
                  </a:ext>
                </a:extLst>
              </a:tr>
              <a:tr h="129302">
                <a:tc>
                  <a:txBody>
                    <a:bodyPr/>
                    <a:lstStyle/>
                    <a:p>
                      <a:r>
                        <a:rPr lang="en-IN" sz="600" kern="100">
                          <a:effectLst/>
                        </a:rPr>
                        <a:t>University of California, Davis</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1036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34</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921217252"/>
                  </a:ext>
                </a:extLst>
              </a:tr>
              <a:tr h="129302">
                <a:tc>
                  <a:txBody>
                    <a:bodyPr/>
                    <a:lstStyle/>
                    <a:p>
                      <a:r>
                        <a:rPr lang="en-IN" sz="600" kern="100">
                          <a:effectLst/>
                        </a:rPr>
                        <a:t>University of California, Irvine</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1035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2756469707"/>
                  </a:ext>
                </a:extLst>
              </a:tr>
              <a:tr h="129302">
                <a:tc>
                  <a:txBody>
                    <a:bodyPr/>
                    <a:lstStyle/>
                    <a:p>
                      <a:r>
                        <a:rPr lang="en-IN" sz="600" kern="100">
                          <a:effectLst/>
                        </a:rPr>
                        <a:t>Case Western Reserve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1032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36</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460591820"/>
                  </a:ext>
                </a:extLst>
              </a:tr>
              <a:tr h="129302">
                <a:tc>
                  <a:txBody>
                    <a:bodyPr/>
                    <a:lstStyle/>
                    <a:p>
                      <a:r>
                        <a:rPr lang="en-IN" sz="600" kern="100">
                          <a:effectLst/>
                        </a:rPr>
                        <a:t>New York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1025</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37</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1778771533"/>
                  </a:ext>
                </a:extLst>
              </a:tr>
              <a:tr h="129302">
                <a:tc>
                  <a:txBody>
                    <a:bodyPr/>
                    <a:lstStyle/>
                    <a:p>
                      <a:r>
                        <a:rPr lang="en-IN" sz="600" kern="100">
                          <a:effectLst/>
                        </a:rPr>
                        <a:t>University of Arizona</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1011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38</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966947062"/>
                  </a:ext>
                </a:extLst>
              </a:tr>
              <a:tr h="129302">
                <a:tc>
                  <a:txBody>
                    <a:bodyPr/>
                    <a:lstStyle/>
                    <a:p>
                      <a:r>
                        <a:rPr lang="en-IN" sz="600" kern="100">
                          <a:effectLst/>
                        </a:rPr>
                        <a:t>Columbia University</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1001</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39</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80806707"/>
                  </a:ext>
                </a:extLst>
              </a:tr>
              <a:tr h="129302">
                <a:tc>
                  <a:txBody>
                    <a:bodyPr/>
                    <a:lstStyle/>
                    <a:p>
                      <a:r>
                        <a:rPr lang="en-IN" sz="600" kern="100">
                          <a:effectLst/>
                        </a:rPr>
                        <a:t>University of Rochester</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1000</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a:effectLst/>
                        </a:rPr>
                        <a:t>2012</a:t>
                      </a:r>
                      <a:endParaRPr lang="en-IN" sz="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tc>
                  <a:txBody>
                    <a:bodyPr/>
                    <a:lstStyle/>
                    <a:p>
                      <a:pPr algn="r"/>
                      <a:r>
                        <a:rPr lang="en-IN" sz="600" kern="100" dirty="0">
                          <a:effectLst/>
                        </a:rPr>
                        <a:t>40</a:t>
                      </a:r>
                      <a:endParaRPr lang="en-IN" sz="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966" marR="34966" marT="0" marB="0" anchor="b"/>
                </a:tc>
                <a:extLst>
                  <a:ext uri="{0D108BD9-81ED-4DB2-BD59-A6C34878D82A}">
                    <a16:rowId xmlns:a16="http://schemas.microsoft.com/office/drawing/2014/main" val="3759385289"/>
                  </a:ext>
                </a:extLst>
              </a:tr>
            </a:tbl>
          </a:graphicData>
        </a:graphic>
      </p:graphicFrame>
      <p:pic>
        <p:nvPicPr>
          <p:cNvPr id="6" name="Graphic 1">
            <a:extLst>
              <a:ext uri="{FF2B5EF4-FFF2-40B4-BE49-F238E27FC236}">
                <a16:creationId xmlns:a16="http://schemas.microsoft.com/office/drawing/2014/main" id="{7AF00859-090E-B6BF-04E4-E207772C9F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93655" y="1585114"/>
            <a:ext cx="2755265" cy="4133850"/>
          </a:xfrm>
          <a:prstGeom prst="rect">
            <a:avLst/>
          </a:prstGeom>
        </p:spPr>
      </p:pic>
    </p:spTree>
    <p:extLst>
      <p:ext uri="{BB962C8B-B14F-4D97-AF65-F5344CB8AC3E}">
        <p14:creationId xmlns:p14="http://schemas.microsoft.com/office/powerpoint/2010/main" val="130595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7" name="TextBox 1">
            <a:extLst>
              <a:ext uri="{FF2B5EF4-FFF2-40B4-BE49-F238E27FC236}">
                <a16:creationId xmlns:a16="http://schemas.microsoft.com/office/drawing/2014/main" id="{98E9530E-19AB-C5CE-5030-08CE965C29DE}"/>
              </a:ext>
            </a:extLst>
          </p:cNvPr>
          <p:cNvSpPr txBox="1"/>
          <p:nvPr/>
        </p:nvSpPr>
        <p:spPr>
          <a:xfrm>
            <a:off x="2794000" y="389996"/>
            <a:ext cx="6604000"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What is the trend in percentage of female students over time?</a:t>
            </a:r>
            <a:endParaRPr lang="en-IN" sz="1200">
              <a:effectLst/>
              <a:latin typeface="Times New Roman" panose="02020603050405020304" pitchFamily="18" charset="0"/>
              <a:ea typeface="Times New Roman" panose="02020603050405020304" pitchFamily="18" charset="0"/>
            </a:endParaRPr>
          </a:p>
        </p:txBody>
      </p:sp>
      <p:graphicFrame>
        <p:nvGraphicFramePr>
          <p:cNvPr id="8" name="Chart 7">
            <a:extLst>
              <a:ext uri="{FF2B5EF4-FFF2-40B4-BE49-F238E27FC236}">
                <a16:creationId xmlns:a16="http://schemas.microsoft.com/office/drawing/2014/main" id="{17F89303-A4EC-F163-912C-3084F4F7A65C}"/>
              </a:ext>
            </a:extLst>
          </p:cNvPr>
          <p:cNvGraphicFramePr/>
          <p:nvPr>
            <p:extLst>
              <p:ext uri="{D42A27DB-BD31-4B8C-83A1-F6EECF244321}">
                <p14:modId xmlns:p14="http://schemas.microsoft.com/office/powerpoint/2010/main" val="419220273"/>
              </p:ext>
            </p:extLst>
          </p:nvPr>
        </p:nvGraphicFramePr>
        <p:xfrm>
          <a:off x="1692876" y="1762125"/>
          <a:ext cx="8340810" cy="40949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6093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39ABF44D-46D1-1C76-0471-EFDFF4DAF6B2}"/>
              </a:ext>
            </a:extLst>
          </p:cNvPr>
          <p:cNvSpPr txBox="1"/>
          <p:nvPr/>
        </p:nvSpPr>
        <p:spPr>
          <a:xfrm>
            <a:off x="2701290" y="338932"/>
            <a:ext cx="6789420"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has the ranking scores of universities evolved over years?</a:t>
            </a:r>
            <a:endParaRPr lang="en-IN" sz="120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5F46A023-3AAC-2C51-B89B-93A94D0F8FAA}"/>
              </a:ext>
            </a:extLst>
          </p:cNvPr>
          <p:cNvGraphicFramePr>
            <a:graphicFrameLocks noGrp="1"/>
          </p:cNvGraphicFramePr>
          <p:nvPr>
            <p:extLst>
              <p:ext uri="{D42A27DB-BD31-4B8C-83A1-F6EECF244321}">
                <p14:modId xmlns:p14="http://schemas.microsoft.com/office/powerpoint/2010/main" val="2882691147"/>
              </p:ext>
            </p:extLst>
          </p:nvPr>
        </p:nvGraphicFramePr>
        <p:xfrm>
          <a:off x="126823" y="1074266"/>
          <a:ext cx="5178955" cy="3209925"/>
        </p:xfrm>
        <a:graphic>
          <a:graphicData uri="http://schemas.openxmlformats.org/drawingml/2006/table">
            <a:tbl>
              <a:tblPr firstRow="1" firstCol="1" bandRow="1">
                <a:tableStyleId>{5C22544A-7EE6-4342-B048-85BDC9FD1C3A}</a:tableStyleId>
              </a:tblPr>
              <a:tblGrid>
                <a:gridCol w="3333750">
                  <a:extLst>
                    <a:ext uri="{9D8B030D-6E8A-4147-A177-3AD203B41FA5}">
                      <a16:colId xmlns:a16="http://schemas.microsoft.com/office/drawing/2014/main" val="334937637"/>
                    </a:ext>
                  </a:extLst>
                </a:gridCol>
                <a:gridCol w="637294">
                  <a:extLst>
                    <a:ext uri="{9D8B030D-6E8A-4147-A177-3AD203B41FA5}">
                      <a16:colId xmlns:a16="http://schemas.microsoft.com/office/drawing/2014/main" val="1115433141"/>
                    </a:ext>
                  </a:extLst>
                </a:gridCol>
                <a:gridCol w="519289">
                  <a:extLst>
                    <a:ext uri="{9D8B030D-6E8A-4147-A177-3AD203B41FA5}">
                      <a16:colId xmlns:a16="http://schemas.microsoft.com/office/drawing/2014/main" val="706637637"/>
                    </a:ext>
                  </a:extLst>
                </a:gridCol>
                <a:gridCol w="688622">
                  <a:extLst>
                    <a:ext uri="{9D8B030D-6E8A-4147-A177-3AD203B41FA5}">
                      <a16:colId xmlns:a16="http://schemas.microsoft.com/office/drawing/2014/main" val="4008484718"/>
                    </a:ext>
                  </a:extLst>
                </a:gridCol>
              </a:tblGrid>
              <a:tr h="206375">
                <a:tc>
                  <a:txBody>
                    <a:bodyPr/>
                    <a:lstStyle/>
                    <a:p>
                      <a:r>
                        <a:rPr lang="en-IN" sz="1200" kern="100">
                          <a:effectLst/>
                        </a:rPr>
                        <a:t>University Name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r>
                        <a:rPr lang="en-IN" sz="1200" kern="100">
                          <a:effectLst/>
                        </a:rPr>
                        <a:t>Score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r>
                        <a:rPr lang="en-IN" sz="1200" kern="100">
                          <a:effectLst/>
                        </a:rPr>
                        <a:t>Rank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520558694"/>
                  </a:ext>
                </a:extLst>
              </a:tr>
              <a:tr h="438150">
                <a:tc>
                  <a:txBody>
                    <a:bodyPr/>
                    <a:lstStyle/>
                    <a:p>
                      <a:r>
                        <a:rPr lang="en-IN" sz="1200" kern="100">
                          <a:effectLst/>
                        </a:rPr>
                        <a:t>Henan Normal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4829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024671342"/>
                  </a:ext>
                </a:extLst>
              </a:tr>
              <a:tr h="219075">
                <a:tc>
                  <a:txBody>
                    <a:bodyPr/>
                    <a:lstStyle/>
                    <a:p>
                      <a:r>
                        <a:rPr lang="en-IN" sz="1200" kern="100">
                          <a:effectLst/>
                        </a:rPr>
                        <a:t>University of Pau and Pays de l'Adour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4788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374808021"/>
                  </a:ext>
                </a:extLst>
              </a:tr>
              <a:tr h="206375">
                <a:tc>
                  <a:txBody>
                    <a:bodyPr/>
                    <a:lstStyle/>
                    <a:p>
                      <a:r>
                        <a:rPr lang="en-IN" sz="1200" kern="100">
                          <a:effectLst/>
                        </a:rPr>
                        <a:t>Yuan Ze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4786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74034286"/>
                  </a:ext>
                </a:extLst>
              </a:tr>
              <a:tr h="438150">
                <a:tc>
                  <a:txBody>
                    <a:bodyPr/>
                    <a:lstStyle/>
                    <a:p>
                      <a:r>
                        <a:rPr lang="en-IN" sz="1200" kern="100">
                          <a:effectLst/>
                        </a:rPr>
                        <a:t>Dokuz EylÃ¼l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4767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03649980"/>
                  </a:ext>
                </a:extLst>
              </a:tr>
              <a:tr h="438150">
                <a:tc>
                  <a:txBody>
                    <a:bodyPr/>
                    <a:lstStyle/>
                    <a:p>
                      <a:r>
                        <a:rPr lang="en-IN" sz="1200" kern="100">
                          <a:effectLst/>
                        </a:rPr>
                        <a:t>University of Thessaly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4738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290259963"/>
                  </a:ext>
                </a:extLst>
              </a:tr>
              <a:tr h="206375">
                <a:tc>
                  <a:txBody>
                    <a:bodyPr/>
                    <a:lstStyle/>
                    <a:p>
                      <a:r>
                        <a:rPr lang="en-IN" sz="1200" kern="100">
                          <a:effectLst/>
                        </a:rPr>
                        <a:t>Hunan Normal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4719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043127483"/>
                  </a:ext>
                </a:extLst>
              </a:tr>
              <a:tr h="206375">
                <a:tc>
                  <a:txBody>
                    <a:bodyPr/>
                    <a:lstStyle/>
                    <a:p>
                      <a:r>
                        <a:rPr lang="en-IN" sz="1200" kern="100">
                          <a:effectLst/>
                        </a:rPr>
                        <a:t>University of Hyderabad</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4668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6503954"/>
                  </a:ext>
                </a:extLst>
              </a:tr>
              <a:tr h="206375">
                <a:tc>
                  <a:txBody>
                    <a:bodyPr/>
                    <a:lstStyle/>
                    <a:p>
                      <a:r>
                        <a:rPr lang="en-IN" sz="1200" kern="100">
                          <a:effectLst/>
                        </a:rPr>
                        <a:t>Mansoura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4668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88739829"/>
                  </a:ext>
                </a:extLst>
              </a:tr>
              <a:tr h="438150">
                <a:tc>
                  <a:txBody>
                    <a:bodyPr/>
                    <a:lstStyle/>
                    <a:p>
                      <a:r>
                        <a:rPr lang="en-IN" sz="1200" kern="100">
                          <a:effectLst/>
                        </a:rPr>
                        <a:t>University of Chemistry and Technology, Prague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4645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05338371"/>
                  </a:ext>
                </a:extLst>
              </a:tr>
              <a:tr h="206375">
                <a:tc>
                  <a:txBody>
                    <a:bodyPr/>
                    <a:lstStyle/>
                    <a:p>
                      <a:r>
                        <a:rPr lang="en-IN" sz="1200" kern="100">
                          <a:effectLst/>
                        </a:rPr>
                        <a:t>Shanghai Normal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4644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a:effectLst/>
                        </a:rPr>
                        <a:t>2015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123546355"/>
                  </a:ext>
                </a:extLst>
              </a:tr>
            </a:tbl>
          </a:graphicData>
        </a:graphic>
      </p:graphicFrame>
      <p:graphicFrame>
        <p:nvGraphicFramePr>
          <p:cNvPr id="6" name="Table 5">
            <a:extLst>
              <a:ext uri="{FF2B5EF4-FFF2-40B4-BE49-F238E27FC236}">
                <a16:creationId xmlns:a16="http://schemas.microsoft.com/office/drawing/2014/main" id="{EA3CCD6E-791A-978B-24F6-ADF5AA7C1763}"/>
              </a:ext>
            </a:extLst>
          </p:cNvPr>
          <p:cNvGraphicFramePr>
            <a:graphicFrameLocks noGrp="1"/>
          </p:cNvGraphicFramePr>
          <p:nvPr>
            <p:extLst>
              <p:ext uri="{D42A27DB-BD31-4B8C-83A1-F6EECF244321}">
                <p14:modId xmlns:p14="http://schemas.microsoft.com/office/powerpoint/2010/main" val="4128513510"/>
              </p:ext>
            </p:extLst>
          </p:nvPr>
        </p:nvGraphicFramePr>
        <p:xfrm>
          <a:off x="5508977" y="1145221"/>
          <a:ext cx="5802490" cy="3041015"/>
        </p:xfrm>
        <a:graphic>
          <a:graphicData uri="http://schemas.openxmlformats.org/drawingml/2006/table">
            <a:tbl>
              <a:tblPr firstRow="1" firstCol="1" bandRow="1">
                <a:tableStyleId>{5C22544A-7EE6-4342-B048-85BDC9FD1C3A}</a:tableStyleId>
              </a:tblPr>
              <a:tblGrid>
                <a:gridCol w="3111402">
                  <a:extLst>
                    <a:ext uri="{9D8B030D-6E8A-4147-A177-3AD203B41FA5}">
                      <a16:colId xmlns:a16="http://schemas.microsoft.com/office/drawing/2014/main" val="2349861014"/>
                    </a:ext>
                  </a:extLst>
                </a:gridCol>
                <a:gridCol w="810452">
                  <a:extLst>
                    <a:ext uri="{9D8B030D-6E8A-4147-A177-3AD203B41FA5}">
                      <a16:colId xmlns:a16="http://schemas.microsoft.com/office/drawing/2014/main" val="1933233317"/>
                    </a:ext>
                  </a:extLst>
                </a:gridCol>
                <a:gridCol w="940318">
                  <a:extLst>
                    <a:ext uri="{9D8B030D-6E8A-4147-A177-3AD203B41FA5}">
                      <a16:colId xmlns:a16="http://schemas.microsoft.com/office/drawing/2014/main" val="2411434950"/>
                    </a:ext>
                  </a:extLst>
                </a:gridCol>
                <a:gridCol w="940318">
                  <a:extLst>
                    <a:ext uri="{9D8B030D-6E8A-4147-A177-3AD203B41FA5}">
                      <a16:colId xmlns:a16="http://schemas.microsoft.com/office/drawing/2014/main" val="1476995152"/>
                    </a:ext>
                  </a:extLst>
                </a:gridCol>
              </a:tblGrid>
              <a:tr h="0">
                <a:tc>
                  <a:txBody>
                    <a:bodyPr/>
                    <a:lstStyle/>
                    <a:p>
                      <a:r>
                        <a:rPr lang="en-IN" sz="1200" kern="100">
                          <a:effectLst/>
                        </a:rPr>
                        <a:t>University Name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Score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Rank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75467910"/>
                  </a:ext>
                </a:extLst>
              </a:tr>
              <a:tr h="417195">
                <a:tc>
                  <a:txBody>
                    <a:bodyPr/>
                    <a:lstStyle/>
                    <a:p>
                      <a:r>
                        <a:rPr lang="en-IN" sz="1200" kern="100">
                          <a:effectLst/>
                        </a:rPr>
                        <a:t>California Institute of Technology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551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16378126"/>
                  </a:ext>
                </a:extLst>
              </a:tr>
              <a:tr h="208280">
                <a:tc>
                  <a:txBody>
                    <a:bodyPr/>
                    <a:lstStyle/>
                    <a:p>
                      <a:r>
                        <a:rPr lang="en-IN" sz="1200" kern="100">
                          <a:effectLst/>
                        </a:rPr>
                        <a:t> Massachusetts Institute of Technology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549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68034801"/>
                  </a:ext>
                </a:extLst>
              </a:tr>
              <a:tr h="196215">
                <a:tc>
                  <a:txBody>
                    <a:bodyPr/>
                    <a:lstStyle/>
                    <a:p>
                      <a:r>
                        <a:rPr lang="en-IN" sz="1200" kern="100">
                          <a:effectLst/>
                        </a:rPr>
                        <a:t> University of Oxford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545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288513103"/>
                  </a:ext>
                </a:extLst>
              </a:tr>
              <a:tr h="417195">
                <a:tc>
                  <a:txBody>
                    <a:bodyPr/>
                    <a:lstStyle/>
                    <a:p>
                      <a:r>
                        <a:rPr lang="en-IN" sz="1200" kern="100">
                          <a:effectLst/>
                        </a:rPr>
                        <a:t> ETH Zurich â€“ Swiss Federal Institute of Technology Zurich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529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04461042"/>
                  </a:ext>
                </a:extLst>
              </a:tr>
              <a:tr h="417195">
                <a:tc>
                  <a:txBody>
                    <a:bodyPr/>
                    <a:lstStyle/>
                    <a:p>
                      <a:r>
                        <a:rPr lang="en-IN" sz="1200" kern="100">
                          <a:effectLst/>
                        </a:rPr>
                        <a:t> Johns Hopkins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524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77862424"/>
                  </a:ext>
                </a:extLst>
              </a:tr>
              <a:tr h="196215">
                <a:tc>
                  <a:txBody>
                    <a:bodyPr/>
                    <a:lstStyle/>
                    <a:p>
                      <a:r>
                        <a:rPr lang="en-IN" sz="1200" kern="100">
                          <a:effectLst/>
                        </a:rPr>
                        <a:t> University of Cambridge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522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39481754"/>
                  </a:ext>
                </a:extLst>
              </a:tr>
              <a:tr h="196215">
                <a:tc>
                  <a:txBody>
                    <a:bodyPr/>
                    <a:lstStyle/>
                    <a:p>
                      <a:r>
                        <a:rPr lang="en-IN" sz="1200" kern="100">
                          <a:effectLst/>
                        </a:rPr>
                        <a:t>Stanford University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521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45664086"/>
                  </a:ext>
                </a:extLst>
              </a:tr>
              <a:tr h="196215">
                <a:tc>
                  <a:txBody>
                    <a:bodyPr/>
                    <a:lstStyle/>
                    <a:p>
                      <a:r>
                        <a:rPr lang="en-IN" sz="1200" kern="100">
                          <a:effectLst/>
                        </a:rPr>
                        <a:t> Imperial College London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507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65317638"/>
                  </a:ext>
                </a:extLst>
              </a:tr>
              <a:tr h="417195">
                <a:tc>
                  <a:txBody>
                    <a:bodyPr/>
                    <a:lstStyle/>
                    <a:p>
                      <a:r>
                        <a:rPr lang="en-IN" sz="1200" kern="100">
                          <a:effectLst/>
                        </a:rPr>
                        <a:t> Harvard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497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36711386"/>
                  </a:ext>
                </a:extLst>
              </a:tr>
              <a:tr h="196215">
                <a:tc>
                  <a:txBody>
                    <a:bodyPr/>
                    <a:lstStyle/>
                    <a:p>
                      <a:r>
                        <a:rPr lang="en-IN" sz="1200" kern="100">
                          <a:effectLst/>
                        </a:rPr>
                        <a:t> Princeton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496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5916723"/>
                  </a:ext>
                </a:extLst>
              </a:tr>
            </a:tbl>
          </a:graphicData>
        </a:graphic>
      </p:graphicFrame>
    </p:spTree>
    <p:extLst>
      <p:ext uri="{BB962C8B-B14F-4D97-AF65-F5344CB8AC3E}">
        <p14:creationId xmlns:p14="http://schemas.microsoft.com/office/powerpoint/2010/main" val="25655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39ABF44D-46D1-1C76-0471-EFDFF4DAF6B2}"/>
              </a:ext>
            </a:extLst>
          </p:cNvPr>
          <p:cNvSpPr txBox="1"/>
          <p:nvPr/>
        </p:nvSpPr>
        <p:spPr>
          <a:xfrm>
            <a:off x="2701290" y="338932"/>
            <a:ext cx="6789420"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has the ranking scores of universities evolved over years?</a:t>
            </a:r>
            <a:endParaRPr lang="en-IN" sz="120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795636DE-6C9A-E8E2-36C5-87771BE6730D}"/>
              </a:ext>
            </a:extLst>
          </p:cNvPr>
          <p:cNvGraphicFramePr>
            <a:graphicFrameLocks noGrp="1"/>
          </p:cNvGraphicFramePr>
          <p:nvPr>
            <p:extLst>
              <p:ext uri="{D42A27DB-BD31-4B8C-83A1-F6EECF244321}">
                <p14:modId xmlns:p14="http://schemas.microsoft.com/office/powerpoint/2010/main" val="839263723"/>
              </p:ext>
            </p:extLst>
          </p:nvPr>
        </p:nvGraphicFramePr>
        <p:xfrm>
          <a:off x="245464" y="1140971"/>
          <a:ext cx="4258803" cy="3342005"/>
        </p:xfrm>
        <a:graphic>
          <a:graphicData uri="http://schemas.openxmlformats.org/drawingml/2006/table">
            <a:tbl>
              <a:tblPr firstRow="1" firstCol="1" bandRow="1">
                <a:tableStyleId>{5C22544A-7EE6-4342-B048-85BDC9FD1C3A}</a:tableStyleId>
              </a:tblPr>
              <a:tblGrid>
                <a:gridCol w="2465070">
                  <a:extLst>
                    <a:ext uri="{9D8B030D-6E8A-4147-A177-3AD203B41FA5}">
                      <a16:colId xmlns:a16="http://schemas.microsoft.com/office/drawing/2014/main" val="716408005"/>
                    </a:ext>
                  </a:extLst>
                </a:gridCol>
                <a:gridCol w="653555">
                  <a:extLst>
                    <a:ext uri="{9D8B030D-6E8A-4147-A177-3AD203B41FA5}">
                      <a16:colId xmlns:a16="http://schemas.microsoft.com/office/drawing/2014/main" val="3402575419"/>
                    </a:ext>
                  </a:extLst>
                </a:gridCol>
                <a:gridCol w="575734">
                  <a:extLst>
                    <a:ext uri="{9D8B030D-6E8A-4147-A177-3AD203B41FA5}">
                      <a16:colId xmlns:a16="http://schemas.microsoft.com/office/drawing/2014/main" val="2843827774"/>
                    </a:ext>
                  </a:extLst>
                </a:gridCol>
                <a:gridCol w="564444">
                  <a:extLst>
                    <a:ext uri="{9D8B030D-6E8A-4147-A177-3AD203B41FA5}">
                      <a16:colId xmlns:a16="http://schemas.microsoft.com/office/drawing/2014/main" val="1231088169"/>
                    </a:ext>
                  </a:extLst>
                </a:gridCol>
              </a:tblGrid>
              <a:tr h="214630">
                <a:tc>
                  <a:txBody>
                    <a:bodyPr/>
                    <a:lstStyle/>
                    <a:p>
                      <a:r>
                        <a:rPr lang="en-IN" sz="1200" kern="100" dirty="0">
                          <a:effectLst/>
                        </a:rPr>
                        <a:t>University Name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dirty="0">
                          <a:effectLst/>
                        </a:rPr>
                        <a:t>Score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Rank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34140540"/>
                  </a:ext>
                </a:extLst>
              </a:tr>
              <a:tr h="456565">
                <a:tc>
                  <a:txBody>
                    <a:bodyPr/>
                    <a:lstStyle/>
                    <a:p>
                      <a:r>
                        <a:rPr lang="en-IN" sz="1200" kern="100">
                          <a:effectLst/>
                        </a:rPr>
                        <a:t> University of Pau and Pays de l\ Adour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4599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5888492"/>
                  </a:ext>
                </a:extLst>
              </a:tr>
              <a:tr h="227965">
                <a:tc>
                  <a:txBody>
                    <a:bodyPr/>
                    <a:lstStyle/>
                    <a:p>
                      <a:r>
                        <a:rPr lang="en-IN" sz="1200" kern="100">
                          <a:effectLst/>
                        </a:rPr>
                        <a:t> University of AlmerÃ­a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4549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68396380"/>
                  </a:ext>
                </a:extLst>
              </a:tr>
              <a:tr h="214630">
                <a:tc>
                  <a:txBody>
                    <a:bodyPr/>
                    <a:lstStyle/>
                    <a:p>
                      <a:r>
                        <a:rPr lang="en-IN" sz="1200" kern="100">
                          <a:effectLst/>
                        </a:rPr>
                        <a:t> Shaanxi Normal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4545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69641842"/>
                  </a:ext>
                </a:extLst>
              </a:tr>
              <a:tr h="456565">
                <a:tc>
                  <a:txBody>
                    <a:bodyPr/>
                    <a:lstStyle/>
                    <a:p>
                      <a:r>
                        <a:rPr lang="en-IN" sz="1200" kern="100">
                          <a:effectLst/>
                        </a:rPr>
                        <a:t> Tamkang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4527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47557599"/>
                  </a:ext>
                </a:extLst>
              </a:tr>
              <a:tr h="456565">
                <a:tc>
                  <a:txBody>
                    <a:bodyPr/>
                    <a:lstStyle/>
                    <a:p>
                      <a:r>
                        <a:rPr lang="en-IN" sz="1200" kern="100">
                          <a:effectLst/>
                        </a:rPr>
                        <a:t> Federal University of Santa Maria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4519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06194698"/>
                  </a:ext>
                </a:extLst>
              </a:tr>
              <a:tr h="214630">
                <a:tc>
                  <a:txBody>
                    <a:bodyPr/>
                    <a:lstStyle/>
                    <a:p>
                      <a:r>
                        <a:rPr lang="en-IN" sz="1200" kern="100">
                          <a:effectLst/>
                        </a:rPr>
                        <a:t> Shanghai Normal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4516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46038303"/>
                  </a:ext>
                </a:extLst>
              </a:tr>
              <a:tr h="214630">
                <a:tc>
                  <a:txBody>
                    <a:bodyPr/>
                    <a:lstStyle/>
                    <a:p>
                      <a:r>
                        <a:rPr lang="en-IN" sz="1200" kern="100">
                          <a:effectLst/>
                        </a:rPr>
                        <a:t> Fu Jen Catholic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4493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18635783"/>
                  </a:ext>
                </a:extLst>
              </a:tr>
              <a:tr h="214630">
                <a:tc>
                  <a:txBody>
                    <a:bodyPr/>
                    <a:lstStyle/>
                    <a:p>
                      <a:r>
                        <a:rPr lang="en-IN" sz="1200" kern="100">
                          <a:effectLst/>
                        </a:rPr>
                        <a:t> Yuan Ze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4492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98727894"/>
                  </a:ext>
                </a:extLst>
              </a:tr>
              <a:tr h="456565">
                <a:tc>
                  <a:txBody>
                    <a:bodyPr/>
                    <a:lstStyle/>
                    <a:p>
                      <a:r>
                        <a:rPr lang="en-IN" sz="1200" kern="100">
                          <a:effectLst/>
                        </a:rPr>
                        <a:t> University of Chemistry and Technology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4489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67717042"/>
                  </a:ext>
                </a:extLst>
              </a:tr>
              <a:tr h="214630">
                <a:tc>
                  <a:txBody>
                    <a:bodyPr/>
                    <a:lstStyle/>
                    <a:p>
                      <a:r>
                        <a:rPr lang="en-IN" sz="1200" kern="100">
                          <a:effectLst/>
                        </a:rPr>
                        <a:t> I-Shou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4489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10752370"/>
                  </a:ext>
                </a:extLst>
              </a:tr>
            </a:tbl>
          </a:graphicData>
        </a:graphic>
      </p:graphicFrame>
      <p:graphicFrame>
        <p:nvGraphicFramePr>
          <p:cNvPr id="8" name="Table 7">
            <a:extLst>
              <a:ext uri="{FF2B5EF4-FFF2-40B4-BE49-F238E27FC236}">
                <a16:creationId xmlns:a16="http://schemas.microsoft.com/office/drawing/2014/main" id="{74FABDF3-DA7A-1CA4-BC65-A7EBC23DDDC3}"/>
              </a:ext>
            </a:extLst>
          </p:cNvPr>
          <p:cNvGraphicFramePr>
            <a:graphicFrameLocks noGrp="1"/>
          </p:cNvGraphicFramePr>
          <p:nvPr>
            <p:extLst>
              <p:ext uri="{D42A27DB-BD31-4B8C-83A1-F6EECF244321}">
                <p14:modId xmlns:p14="http://schemas.microsoft.com/office/powerpoint/2010/main" val="1678360297"/>
              </p:ext>
            </p:extLst>
          </p:nvPr>
        </p:nvGraphicFramePr>
        <p:xfrm>
          <a:off x="5752044" y="1140971"/>
          <a:ext cx="4520845" cy="3162300"/>
        </p:xfrm>
        <a:graphic>
          <a:graphicData uri="http://schemas.openxmlformats.org/drawingml/2006/table">
            <a:tbl>
              <a:tblPr firstRow="1" firstCol="1" bandRow="1">
                <a:tableStyleId>{5C22544A-7EE6-4342-B048-85BDC9FD1C3A}</a:tableStyleId>
              </a:tblPr>
              <a:tblGrid>
                <a:gridCol w="2348089">
                  <a:extLst>
                    <a:ext uri="{9D8B030D-6E8A-4147-A177-3AD203B41FA5}">
                      <a16:colId xmlns:a16="http://schemas.microsoft.com/office/drawing/2014/main" val="3236549271"/>
                    </a:ext>
                  </a:extLst>
                </a:gridCol>
                <a:gridCol w="745066">
                  <a:extLst>
                    <a:ext uri="{9D8B030D-6E8A-4147-A177-3AD203B41FA5}">
                      <a16:colId xmlns:a16="http://schemas.microsoft.com/office/drawing/2014/main" val="3520348875"/>
                    </a:ext>
                  </a:extLst>
                </a:gridCol>
                <a:gridCol w="812800">
                  <a:extLst>
                    <a:ext uri="{9D8B030D-6E8A-4147-A177-3AD203B41FA5}">
                      <a16:colId xmlns:a16="http://schemas.microsoft.com/office/drawing/2014/main" val="1148283238"/>
                    </a:ext>
                  </a:extLst>
                </a:gridCol>
                <a:gridCol w="614890">
                  <a:extLst>
                    <a:ext uri="{9D8B030D-6E8A-4147-A177-3AD203B41FA5}">
                      <a16:colId xmlns:a16="http://schemas.microsoft.com/office/drawing/2014/main" val="2333305109"/>
                    </a:ext>
                  </a:extLst>
                </a:gridCol>
              </a:tblGrid>
              <a:tr h="431800">
                <a:tc>
                  <a:txBody>
                    <a:bodyPr/>
                    <a:lstStyle/>
                    <a:p>
                      <a:r>
                        <a:rPr lang="en-IN" sz="1200" kern="100">
                          <a:effectLst/>
                        </a:rPr>
                        <a:t>University Name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Score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Rank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42749885"/>
                  </a:ext>
                </a:extLst>
              </a:tr>
              <a:tr h="215900">
                <a:tc>
                  <a:txBody>
                    <a:bodyPr/>
                    <a:lstStyle/>
                    <a:p>
                      <a:r>
                        <a:rPr lang="en-IN" sz="1200" kern="100">
                          <a:effectLst/>
                        </a:rPr>
                        <a:t> Harvard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1171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10989107"/>
                  </a:ext>
                </a:extLst>
              </a:tr>
              <a:tr h="203200">
                <a:tc>
                  <a:txBody>
                    <a:bodyPr/>
                    <a:lstStyle/>
                    <a:p>
                      <a:r>
                        <a:rPr lang="en-IN" sz="1200" kern="100">
                          <a:effectLst/>
                        </a:rPr>
                        <a:t> California Institute of Technology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986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65844480"/>
                  </a:ext>
                </a:extLst>
              </a:tr>
              <a:tr h="431800">
                <a:tc>
                  <a:txBody>
                    <a:bodyPr/>
                    <a:lstStyle/>
                    <a:p>
                      <a:r>
                        <a:rPr lang="en-IN" sz="1200" kern="100">
                          <a:effectLst/>
                        </a:rPr>
                        <a:t> University of Cambridge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983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96237679"/>
                  </a:ext>
                </a:extLst>
              </a:tr>
              <a:tr h="431800">
                <a:tc>
                  <a:txBody>
                    <a:bodyPr/>
                    <a:lstStyle/>
                    <a:p>
                      <a:r>
                        <a:rPr lang="en-IN" sz="1200" kern="100">
                          <a:effectLst/>
                        </a:rPr>
                        <a:t> Stanford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952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474509195"/>
                  </a:ext>
                </a:extLst>
              </a:tr>
              <a:tr h="203200">
                <a:tc>
                  <a:txBody>
                    <a:bodyPr/>
                    <a:lstStyle/>
                    <a:p>
                      <a:r>
                        <a:rPr lang="en-IN" sz="1200" kern="100">
                          <a:effectLst/>
                        </a:rPr>
                        <a:t> University of Oxford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898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34775025"/>
                  </a:ext>
                </a:extLst>
              </a:tr>
              <a:tr h="203200">
                <a:tc>
                  <a:txBody>
                    <a:bodyPr/>
                    <a:lstStyle/>
                    <a:p>
                      <a:r>
                        <a:rPr lang="en-IN" sz="1200" kern="100">
                          <a:effectLst/>
                        </a:rPr>
                        <a:t> University of California</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893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89730217"/>
                  </a:ext>
                </a:extLst>
              </a:tr>
              <a:tr h="203200">
                <a:tc>
                  <a:txBody>
                    <a:bodyPr/>
                    <a:lstStyle/>
                    <a:p>
                      <a:r>
                        <a:rPr lang="en-IN" sz="1200" kern="100">
                          <a:effectLst/>
                        </a:rPr>
                        <a:t> Princeton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868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73684409"/>
                  </a:ext>
                </a:extLst>
              </a:tr>
              <a:tr h="431800">
                <a:tc>
                  <a:txBody>
                    <a:bodyPr/>
                    <a:lstStyle/>
                    <a:p>
                      <a:r>
                        <a:rPr lang="en-IN" sz="1200" kern="100">
                          <a:effectLst/>
                        </a:rPr>
                        <a:t> Columbia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817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28676691"/>
                  </a:ext>
                </a:extLst>
              </a:tr>
              <a:tr h="203200">
                <a:tc>
                  <a:txBody>
                    <a:bodyPr/>
                    <a:lstStyle/>
                    <a:p>
                      <a:r>
                        <a:rPr lang="en-IN" sz="1200" kern="100">
                          <a:effectLst/>
                        </a:rPr>
                        <a:t> University of Chicago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803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54354069"/>
                  </a:ext>
                </a:extLst>
              </a:tr>
              <a:tr h="203200">
                <a:tc>
                  <a:txBody>
                    <a:bodyPr/>
                    <a:lstStyle/>
                    <a:p>
                      <a:r>
                        <a:rPr lang="en-IN" sz="1200" kern="100">
                          <a:effectLst/>
                        </a:rPr>
                        <a:t> Yale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788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6643214"/>
                  </a:ext>
                </a:extLst>
              </a:tr>
            </a:tbl>
          </a:graphicData>
        </a:graphic>
      </p:graphicFrame>
    </p:spTree>
    <p:extLst>
      <p:ext uri="{BB962C8B-B14F-4D97-AF65-F5344CB8AC3E}">
        <p14:creationId xmlns:p14="http://schemas.microsoft.com/office/powerpoint/2010/main" val="523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39ABF44D-46D1-1C76-0471-EFDFF4DAF6B2}"/>
              </a:ext>
            </a:extLst>
          </p:cNvPr>
          <p:cNvSpPr txBox="1"/>
          <p:nvPr/>
        </p:nvSpPr>
        <p:spPr>
          <a:xfrm>
            <a:off x="2701290" y="338932"/>
            <a:ext cx="6789420"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has the ranking scores of universities evolved over years?</a:t>
            </a:r>
            <a:endParaRPr lang="en-IN" sz="1200">
              <a:effectLst/>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704AB7A7-E2F0-52F1-4D52-8D0101370A5D}"/>
              </a:ext>
            </a:extLst>
          </p:cNvPr>
          <p:cNvGraphicFramePr>
            <a:graphicFrameLocks noGrp="1"/>
          </p:cNvGraphicFramePr>
          <p:nvPr>
            <p:extLst>
              <p:ext uri="{D42A27DB-BD31-4B8C-83A1-F6EECF244321}">
                <p14:modId xmlns:p14="http://schemas.microsoft.com/office/powerpoint/2010/main" val="3840286979"/>
              </p:ext>
            </p:extLst>
          </p:nvPr>
        </p:nvGraphicFramePr>
        <p:xfrm>
          <a:off x="148343" y="1016794"/>
          <a:ext cx="4434946" cy="3296920"/>
        </p:xfrm>
        <a:graphic>
          <a:graphicData uri="http://schemas.openxmlformats.org/drawingml/2006/table">
            <a:tbl>
              <a:tblPr firstRow="1" firstCol="1" bandRow="1">
                <a:tableStyleId>{5C22544A-7EE6-4342-B048-85BDC9FD1C3A}</a:tableStyleId>
              </a:tblPr>
              <a:tblGrid>
                <a:gridCol w="2267480">
                  <a:extLst>
                    <a:ext uri="{9D8B030D-6E8A-4147-A177-3AD203B41FA5}">
                      <a16:colId xmlns:a16="http://schemas.microsoft.com/office/drawing/2014/main" val="1234809478"/>
                    </a:ext>
                  </a:extLst>
                </a:gridCol>
                <a:gridCol w="688622">
                  <a:extLst>
                    <a:ext uri="{9D8B030D-6E8A-4147-A177-3AD203B41FA5}">
                      <a16:colId xmlns:a16="http://schemas.microsoft.com/office/drawing/2014/main" val="1830168801"/>
                    </a:ext>
                  </a:extLst>
                </a:gridCol>
                <a:gridCol w="824089">
                  <a:extLst>
                    <a:ext uri="{9D8B030D-6E8A-4147-A177-3AD203B41FA5}">
                      <a16:colId xmlns:a16="http://schemas.microsoft.com/office/drawing/2014/main" val="911336421"/>
                    </a:ext>
                  </a:extLst>
                </a:gridCol>
                <a:gridCol w="654755">
                  <a:extLst>
                    <a:ext uri="{9D8B030D-6E8A-4147-A177-3AD203B41FA5}">
                      <a16:colId xmlns:a16="http://schemas.microsoft.com/office/drawing/2014/main" val="579256767"/>
                    </a:ext>
                  </a:extLst>
                </a:gridCol>
              </a:tblGrid>
              <a:tr h="201930">
                <a:tc>
                  <a:txBody>
                    <a:bodyPr/>
                    <a:lstStyle/>
                    <a:p>
                      <a:r>
                        <a:rPr lang="en-IN" sz="1200" kern="100">
                          <a:effectLst/>
                        </a:rPr>
                        <a:t>University Name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Score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Rank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02799465"/>
                  </a:ext>
                </a:extLst>
              </a:tr>
              <a:tr h="429895">
                <a:tc>
                  <a:txBody>
                    <a:bodyPr/>
                    <a:lstStyle/>
                    <a:p>
                      <a:r>
                        <a:rPr lang="en-IN" sz="1200" kern="100">
                          <a:effectLst/>
                        </a:rPr>
                        <a:t> University of California</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1300</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00059407"/>
                  </a:ext>
                </a:extLst>
              </a:tr>
              <a:tr h="214630">
                <a:tc>
                  <a:txBody>
                    <a:bodyPr/>
                    <a:lstStyle/>
                    <a:p>
                      <a:r>
                        <a:rPr lang="en-IN" sz="1200" kern="100">
                          <a:effectLst/>
                        </a:rPr>
                        <a:t> California Institute of Technology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1284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48885568"/>
                  </a:ext>
                </a:extLst>
              </a:tr>
              <a:tr h="201930">
                <a:tc>
                  <a:txBody>
                    <a:bodyPr/>
                    <a:lstStyle/>
                    <a:p>
                      <a:r>
                        <a:rPr lang="en-IN" sz="1200" kern="100">
                          <a:effectLst/>
                        </a:rPr>
                        <a:t> Harvard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1276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58695084"/>
                  </a:ext>
                </a:extLst>
              </a:tr>
              <a:tr h="429895">
                <a:tc>
                  <a:txBody>
                    <a:bodyPr/>
                    <a:lstStyle/>
                    <a:p>
                      <a:r>
                        <a:rPr lang="en-IN" sz="1200" kern="100">
                          <a:effectLst/>
                        </a:rPr>
                        <a:t> Princeton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1263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3955767"/>
                  </a:ext>
                </a:extLst>
              </a:tr>
              <a:tr h="429895">
                <a:tc>
                  <a:txBody>
                    <a:bodyPr/>
                    <a:lstStyle/>
                    <a:p>
                      <a:r>
                        <a:rPr lang="en-IN" sz="1200" kern="100">
                          <a:effectLst/>
                        </a:rPr>
                        <a:t> Carnegie Mellon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1241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16410720"/>
                  </a:ext>
                </a:extLst>
              </a:tr>
              <a:tr h="201930">
                <a:tc>
                  <a:txBody>
                    <a:bodyPr/>
                    <a:lstStyle/>
                    <a:p>
                      <a:r>
                        <a:rPr lang="en-IN" sz="1200" kern="100">
                          <a:effectLst/>
                        </a:rPr>
                        <a:t> University of Sydney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1234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75955312"/>
                  </a:ext>
                </a:extLst>
              </a:tr>
              <a:tr h="201930">
                <a:tc>
                  <a:txBody>
                    <a:bodyPr/>
                    <a:lstStyle/>
                    <a:p>
                      <a:r>
                        <a:rPr lang="en-IN" sz="1200" kern="100">
                          <a:effectLst/>
                        </a:rPr>
                        <a:t> Karolinska Institute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1209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06469438"/>
                  </a:ext>
                </a:extLst>
              </a:tr>
              <a:tr h="201930">
                <a:tc>
                  <a:txBody>
                    <a:bodyPr/>
                    <a:lstStyle/>
                    <a:p>
                      <a:r>
                        <a:rPr lang="en-IN" sz="1200" kern="100">
                          <a:effectLst/>
                        </a:rPr>
                        <a:t> University of British Columbia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1203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540252206"/>
                  </a:ext>
                </a:extLst>
              </a:tr>
              <a:tr h="429895">
                <a:tc>
                  <a:txBody>
                    <a:bodyPr/>
                    <a:lstStyle/>
                    <a:p>
                      <a:r>
                        <a:rPr lang="en-IN" sz="1200" kern="100">
                          <a:effectLst/>
                        </a:rPr>
                        <a:t> University of Cambridge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1175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036949864"/>
                  </a:ext>
                </a:extLst>
              </a:tr>
              <a:tr h="201930">
                <a:tc>
                  <a:txBody>
                    <a:bodyPr/>
                    <a:lstStyle/>
                    <a:p>
                      <a:r>
                        <a:rPr lang="en-IN" sz="1200" kern="100">
                          <a:effectLst/>
                        </a:rPr>
                        <a:t> Utrecht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1171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864725"/>
                  </a:ext>
                </a:extLst>
              </a:tr>
            </a:tbl>
          </a:graphicData>
        </a:graphic>
      </p:graphicFrame>
      <p:graphicFrame>
        <p:nvGraphicFramePr>
          <p:cNvPr id="6" name="Table 5">
            <a:extLst>
              <a:ext uri="{FF2B5EF4-FFF2-40B4-BE49-F238E27FC236}">
                <a16:creationId xmlns:a16="http://schemas.microsoft.com/office/drawing/2014/main" id="{F31E1964-209B-5080-8BB6-6DF0129ACDF2}"/>
              </a:ext>
            </a:extLst>
          </p:cNvPr>
          <p:cNvGraphicFramePr>
            <a:graphicFrameLocks noGrp="1"/>
          </p:cNvGraphicFramePr>
          <p:nvPr>
            <p:extLst>
              <p:ext uri="{D42A27DB-BD31-4B8C-83A1-F6EECF244321}">
                <p14:modId xmlns:p14="http://schemas.microsoft.com/office/powerpoint/2010/main" val="56812829"/>
              </p:ext>
            </p:extLst>
          </p:nvPr>
        </p:nvGraphicFramePr>
        <p:xfrm>
          <a:off x="6410908" y="1002824"/>
          <a:ext cx="4434945" cy="3162300"/>
        </p:xfrm>
        <a:graphic>
          <a:graphicData uri="http://schemas.openxmlformats.org/drawingml/2006/table">
            <a:tbl>
              <a:tblPr firstRow="1" firstCol="1" bandRow="1">
                <a:tableStyleId>{5C22544A-7EE6-4342-B048-85BDC9FD1C3A}</a:tableStyleId>
              </a:tblPr>
              <a:tblGrid>
                <a:gridCol w="2197637">
                  <a:extLst>
                    <a:ext uri="{9D8B030D-6E8A-4147-A177-3AD203B41FA5}">
                      <a16:colId xmlns:a16="http://schemas.microsoft.com/office/drawing/2014/main" val="705847998"/>
                    </a:ext>
                  </a:extLst>
                </a:gridCol>
                <a:gridCol w="802508">
                  <a:extLst>
                    <a:ext uri="{9D8B030D-6E8A-4147-A177-3AD203B41FA5}">
                      <a16:colId xmlns:a16="http://schemas.microsoft.com/office/drawing/2014/main" val="454943764"/>
                    </a:ext>
                  </a:extLst>
                </a:gridCol>
                <a:gridCol w="802508">
                  <a:extLst>
                    <a:ext uri="{9D8B030D-6E8A-4147-A177-3AD203B41FA5}">
                      <a16:colId xmlns:a16="http://schemas.microsoft.com/office/drawing/2014/main" val="3328743342"/>
                    </a:ext>
                  </a:extLst>
                </a:gridCol>
                <a:gridCol w="632292">
                  <a:extLst>
                    <a:ext uri="{9D8B030D-6E8A-4147-A177-3AD203B41FA5}">
                      <a16:colId xmlns:a16="http://schemas.microsoft.com/office/drawing/2014/main" val="2626244009"/>
                    </a:ext>
                  </a:extLst>
                </a:gridCol>
              </a:tblGrid>
              <a:tr h="203200">
                <a:tc>
                  <a:txBody>
                    <a:bodyPr/>
                    <a:lstStyle/>
                    <a:p>
                      <a:r>
                        <a:rPr lang="en-IN" sz="1200" kern="100">
                          <a:effectLst/>
                        </a:rPr>
                        <a:t>University Name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Score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a:effectLst/>
                        </a:rPr>
                        <a:t>Year</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IN" sz="1200" kern="100" dirty="0">
                          <a:effectLst/>
                        </a:rPr>
                        <a:t>Rank</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06000744"/>
                  </a:ext>
                </a:extLst>
              </a:tr>
              <a:tr h="431800">
                <a:tc>
                  <a:txBody>
                    <a:bodyPr/>
                    <a:lstStyle/>
                    <a:p>
                      <a:r>
                        <a:rPr lang="en-IN" sz="1200" kern="100">
                          <a:effectLst/>
                        </a:rPr>
                        <a:t> Harvard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1287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46469491"/>
                  </a:ext>
                </a:extLst>
              </a:tr>
              <a:tr h="215900">
                <a:tc>
                  <a:txBody>
                    <a:bodyPr/>
                    <a:lstStyle/>
                    <a:p>
                      <a:r>
                        <a:rPr lang="en-IN" sz="1200" kern="100">
                          <a:effectLst/>
                        </a:rPr>
                        <a:t> University of Zurich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1261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71872046"/>
                  </a:ext>
                </a:extLst>
              </a:tr>
              <a:tr h="203200">
                <a:tc>
                  <a:txBody>
                    <a:bodyPr/>
                    <a:lstStyle/>
                    <a:p>
                      <a:r>
                        <a:rPr lang="en-IN" sz="1200" kern="100">
                          <a:effectLst/>
                        </a:rPr>
                        <a:t> Princeton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1255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71153497"/>
                  </a:ext>
                </a:extLst>
              </a:tr>
              <a:tr h="431800">
                <a:tc>
                  <a:txBody>
                    <a:bodyPr/>
                    <a:lstStyle/>
                    <a:p>
                      <a:r>
                        <a:rPr lang="en-IN" sz="1200" kern="100">
                          <a:effectLst/>
                        </a:rPr>
                        <a:t> Karolinska Institute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1247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84947380"/>
                  </a:ext>
                </a:extLst>
              </a:tr>
              <a:tr h="431800">
                <a:tc>
                  <a:txBody>
                    <a:bodyPr/>
                    <a:lstStyle/>
                    <a:p>
                      <a:r>
                        <a:rPr lang="en-IN" sz="1200" kern="100">
                          <a:effectLst/>
                        </a:rPr>
                        <a:t> Utrecht University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1234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40047772"/>
                  </a:ext>
                </a:extLst>
              </a:tr>
              <a:tr h="203200">
                <a:tc>
                  <a:txBody>
                    <a:bodyPr/>
                    <a:lstStyle/>
                    <a:p>
                      <a:r>
                        <a:rPr lang="en-IN" sz="1200" kern="100">
                          <a:effectLst/>
                        </a:rPr>
                        <a:t> University of Sydney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1233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73527318"/>
                  </a:ext>
                </a:extLst>
              </a:tr>
              <a:tr h="203200">
                <a:tc>
                  <a:txBody>
                    <a:bodyPr/>
                    <a:lstStyle/>
                    <a:p>
                      <a:r>
                        <a:rPr lang="en-IN" sz="1200" kern="100">
                          <a:effectLst/>
                        </a:rPr>
                        <a:t> University of California</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1228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83244197"/>
                  </a:ext>
                </a:extLst>
              </a:tr>
              <a:tr h="203200">
                <a:tc>
                  <a:txBody>
                    <a:bodyPr/>
                    <a:lstStyle/>
                    <a:p>
                      <a:r>
                        <a:rPr lang="en-IN" sz="1200" kern="100">
                          <a:effectLst/>
                        </a:rPr>
                        <a:t> University of British Columbia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1220</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0538576"/>
                  </a:ext>
                </a:extLst>
              </a:tr>
              <a:tr h="431800">
                <a:tc>
                  <a:txBody>
                    <a:bodyPr/>
                    <a:lstStyle/>
                    <a:p>
                      <a:r>
                        <a:rPr lang="en-IN" sz="1200" kern="100">
                          <a:effectLst/>
                        </a:rPr>
                        <a:t> California Institute of Technology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1213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57740240"/>
                  </a:ext>
                </a:extLst>
              </a:tr>
              <a:tr h="203200">
                <a:tc>
                  <a:txBody>
                    <a:bodyPr/>
                    <a:lstStyle/>
                    <a:p>
                      <a:r>
                        <a:rPr lang="en-IN" sz="1200" kern="100">
                          <a:effectLst/>
                        </a:rPr>
                        <a:t> University of Cambridge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1206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a:effectLst/>
                        </a:rPr>
                        <a:t>2012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r"/>
                      <a:r>
                        <a:rPr lang="en-IN" sz="1200" kern="100" dirty="0">
                          <a:effectLst/>
                        </a:rPr>
                        <a:t>10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7546965"/>
                  </a:ext>
                </a:extLst>
              </a:tr>
            </a:tbl>
          </a:graphicData>
        </a:graphic>
      </p:graphicFrame>
    </p:spTree>
    <p:extLst>
      <p:ext uri="{BB962C8B-B14F-4D97-AF65-F5344CB8AC3E}">
        <p14:creationId xmlns:p14="http://schemas.microsoft.com/office/powerpoint/2010/main" val="702163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7" name="TextBox 1">
            <a:extLst>
              <a:ext uri="{FF2B5EF4-FFF2-40B4-BE49-F238E27FC236}">
                <a16:creationId xmlns:a16="http://schemas.microsoft.com/office/drawing/2014/main" id="{1FE7B623-F819-FCFF-AE90-D9E1BAC99B1E}"/>
              </a:ext>
            </a:extLst>
          </p:cNvPr>
          <p:cNvSpPr txBox="1"/>
          <p:nvPr/>
        </p:nvSpPr>
        <p:spPr>
          <a:xfrm>
            <a:off x="1223319" y="176690"/>
            <a:ext cx="9341901"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b="1" u="sng">
                <a:solidFill>
                  <a:srgbClr val="000000"/>
                </a:solidFill>
                <a:effectLst/>
                <a:ea typeface="Times New Roman" panose="02020603050405020304" pitchFamily="18" charset="0"/>
                <a:cs typeface="Times New Roman" panose="02020603050405020304" pitchFamily="18" charset="0"/>
              </a:rPr>
              <a:t>Is there a relationship between universities ranking score and the number of students over time?</a:t>
            </a:r>
            <a:endParaRPr lang="en-IN">
              <a:effectLst/>
              <a:latin typeface="Times New Roman" panose="02020603050405020304" pitchFamily="18" charset="0"/>
              <a:ea typeface="Times New Roman" panose="02020603050405020304" pitchFamily="18" charset="0"/>
            </a:endParaRPr>
          </a:p>
        </p:txBody>
      </p:sp>
      <p:graphicFrame>
        <p:nvGraphicFramePr>
          <p:cNvPr id="8" name="Chart 7">
            <a:extLst>
              <a:ext uri="{FF2B5EF4-FFF2-40B4-BE49-F238E27FC236}">
                <a16:creationId xmlns:a16="http://schemas.microsoft.com/office/drawing/2014/main" id="{27139F9D-5257-C4B9-E7B7-89973F57AAEF}"/>
              </a:ext>
            </a:extLst>
          </p:cNvPr>
          <p:cNvGraphicFramePr/>
          <p:nvPr/>
        </p:nvGraphicFramePr>
        <p:xfrm>
          <a:off x="2667000" y="1653540"/>
          <a:ext cx="6858000" cy="35509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223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ABF874-A63C-EB14-BC86-9438BE127E49}"/>
              </a:ext>
            </a:extLst>
          </p:cNvPr>
          <p:cNvSpPr>
            <a:spLocks noGrp="1"/>
          </p:cNvSpPr>
          <p:nvPr>
            <p:ph type="subTitle" idx="1"/>
          </p:nvPr>
        </p:nvSpPr>
        <p:spPr>
          <a:xfrm>
            <a:off x="1524000" y="1899138"/>
            <a:ext cx="9144000" cy="2602524"/>
          </a:xfrm>
        </p:spPr>
        <p:txBody>
          <a:bodyPr>
            <a:normAutofit/>
          </a:bodyPr>
          <a:lstStyle/>
          <a:p>
            <a:r>
              <a:rPr lang="en-IN" sz="2400" dirty="0">
                <a:effectLst/>
                <a:latin typeface="Avenir Book" panose="02000503020000020003" pitchFamily="2" charset="0"/>
                <a:ea typeface="Times New Roman" panose="02020603050405020304" pitchFamily="18" charset="0"/>
              </a:rPr>
              <a:t>In our existing dataset, we unfortunately lack information about a country's GDP, preventing us from drawing any direct conclusions regarding the relationship between a nation's economic performance and the number of universities. In order to conduct a more comprehensive analysis, it is imperative to integrate GDP data into our dataset, which will enable us to perform further examinations</a:t>
            </a:r>
            <a:endParaRPr lang="en-US" dirty="0"/>
          </a:p>
        </p:txBody>
      </p:sp>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900332"/>
            <a:ext cx="9144000" cy="81592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GB" sz="2400" b="1">
                <a:solidFill>
                  <a:srgbClr val="000000"/>
                </a:solidFill>
                <a:effectLst/>
                <a:ea typeface="Times New Roman" panose="02020603050405020304" pitchFamily="18" charset="0"/>
                <a:cs typeface="Times New Roman" panose="02020603050405020304" pitchFamily="18" charset="0"/>
              </a:rPr>
              <a:t>         </a:t>
            </a:r>
            <a:r>
              <a:rPr lang="en-GB" sz="2400" b="1" u="sng">
                <a:solidFill>
                  <a:srgbClr val="000000"/>
                </a:solidFill>
                <a:effectLst/>
                <a:ea typeface="Times New Roman" panose="02020603050405020304" pitchFamily="18" charset="0"/>
                <a:cs typeface="Times New Roman" panose="02020603050405020304" pitchFamily="18" charset="0"/>
              </a:rPr>
              <a:t>Is there a correlation between number of universities and a country's GDP?</a:t>
            </a:r>
            <a:endParaRPr lang="en-IN" sz="24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845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A8FCC0DF-005E-2D79-462F-701FE27655CB}"/>
              </a:ext>
            </a:extLst>
          </p:cNvPr>
          <p:cNvSpPr txBox="1"/>
          <p:nvPr/>
        </p:nvSpPr>
        <p:spPr>
          <a:xfrm>
            <a:off x="2815695" y="349092"/>
            <a:ext cx="5883275" cy="43688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How many universities are there in each country?</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597C27DA-C574-4C0D-B05B-BA88782FE210}"/>
              </a:ext>
            </a:extLst>
          </p:cNvPr>
          <p:cNvPicPr>
            <a:picLocks noChangeAspect="1"/>
          </p:cNvPicPr>
          <p:nvPr/>
        </p:nvPicPr>
        <p:blipFill rotWithShape="1">
          <a:blip r:embed="rId2">
            <a:extLst>
              <a:ext uri="{28A0092B-C50C-407E-A947-70E740481C1C}">
                <a14:useLocalDpi xmlns:a14="http://schemas.microsoft.com/office/drawing/2010/main" val="0"/>
              </a:ext>
            </a:extLst>
          </a:blip>
          <a:srcRect l="2900" t="24353" r="61266" b="50222"/>
          <a:stretch/>
        </p:blipFill>
        <p:spPr bwMode="auto">
          <a:xfrm>
            <a:off x="2677160" y="1110615"/>
            <a:ext cx="6837680" cy="4636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6775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CA0E34C4-0638-C078-0CEE-B5730E6BD911}"/>
              </a:ext>
            </a:extLst>
          </p:cNvPr>
          <p:cNvSpPr txBox="1"/>
          <p:nvPr/>
        </p:nvSpPr>
        <p:spPr>
          <a:xfrm>
            <a:off x="3051583" y="370703"/>
            <a:ext cx="5883275" cy="53576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Which university has highest number of students?</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DD97781F-BC66-B072-533C-EEB01B41DD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5" t="49778" r="59801" b="15285"/>
          <a:stretch/>
        </p:blipFill>
        <p:spPr bwMode="auto">
          <a:xfrm>
            <a:off x="2777490" y="1130617"/>
            <a:ext cx="6637020" cy="45967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744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A623BF9D-756C-EE89-89DD-A1CD7ADA7CC3}"/>
              </a:ext>
            </a:extLst>
          </p:cNvPr>
          <p:cNvSpPr txBox="1"/>
          <p:nvPr/>
        </p:nvSpPr>
        <p:spPr>
          <a:xfrm>
            <a:off x="2627403" y="311106"/>
            <a:ext cx="6731635" cy="474866"/>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How does the percentage of international students vary across universities?</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6E2AFB6C-D44B-C685-419F-DF483EB856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251" t="19794" r="26368" b="14345"/>
          <a:stretch/>
        </p:blipFill>
        <p:spPr bwMode="auto">
          <a:xfrm>
            <a:off x="4121785" y="906462"/>
            <a:ext cx="3948430" cy="5602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19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A4666E70-BB3C-EA5D-6062-B8E149D1246E}"/>
              </a:ext>
            </a:extLst>
          </p:cNvPr>
          <p:cNvSpPr txBox="1"/>
          <p:nvPr/>
        </p:nvSpPr>
        <p:spPr>
          <a:xfrm>
            <a:off x="2796222" y="355759"/>
            <a:ext cx="6599555" cy="42354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US" sz="1400" b="1" u="sng">
                <a:effectLst/>
                <a:latin typeface="Avenir Book" panose="02000503020000020003" pitchFamily="2" charset="0"/>
                <a:ea typeface="Times New Roman" panose="02020603050405020304" pitchFamily="18" charset="0"/>
              </a:rPr>
              <a:t>What is the average score for universities according to each ranking system?</a:t>
            </a:r>
            <a:endParaRPr lang="en-IN" sz="1200" b="1">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22C71DF9-F545-FD74-8104-D457C8B579BE}"/>
              </a:ext>
            </a:extLst>
          </p:cNvPr>
          <p:cNvPicPr>
            <a:picLocks noChangeAspect="1"/>
          </p:cNvPicPr>
          <p:nvPr/>
        </p:nvPicPr>
        <p:blipFill rotWithShape="1">
          <a:blip r:embed="rId2">
            <a:extLst>
              <a:ext uri="{28A0092B-C50C-407E-A947-70E740481C1C}">
                <a14:useLocalDpi xmlns:a14="http://schemas.microsoft.com/office/drawing/2010/main" val="0"/>
              </a:ext>
            </a:extLst>
          </a:blip>
          <a:srcRect l="3481" t="25049" r="63862" b="43729"/>
          <a:stretch/>
        </p:blipFill>
        <p:spPr bwMode="auto">
          <a:xfrm>
            <a:off x="2842895" y="1275715"/>
            <a:ext cx="6506210" cy="4306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8516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EB32D1D7-B685-0C23-634F-C26FEC5DCCAF}"/>
              </a:ext>
            </a:extLst>
          </p:cNvPr>
          <p:cNvSpPr txBox="1"/>
          <p:nvPr/>
        </p:nvSpPr>
        <p:spPr>
          <a:xfrm>
            <a:off x="2627403" y="395416"/>
            <a:ext cx="6731635" cy="511047"/>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How does the ranking system affect student staff ratio?</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5E654142-369F-0F69-637F-905151CC57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297" t="24737" r="27719" b="43729"/>
          <a:stretch/>
        </p:blipFill>
        <p:spPr bwMode="auto">
          <a:xfrm>
            <a:off x="4003357" y="1839277"/>
            <a:ext cx="4185285" cy="31794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774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D8DC7974-BCE7-39C8-0AF6-736ADAF9923C}"/>
              </a:ext>
            </a:extLst>
          </p:cNvPr>
          <p:cNvSpPr txBox="1"/>
          <p:nvPr/>
        </p:nvSpPr>
        <p:spPr>
          <a:xfrm>
            <a:off x="2687093" y="349092"/>
            <a:ext cx="6612255" cy="43688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US" sz="1400" b="1">
                <a:effectLst/>
                <a:latin typeface="Avenir Book" panose="02000503020000020003" pitchFamily="2" charset="0"/>
                <a:ea typeface="Times New Roman" panose="02020603050405020304" pitchFamily="18" charset="0"/>
              </a:rPr>
              <a:t>         </a:t>
            </a:r>
            <a:r>
              <a:rPr lang="en-US" sz="1400" b="1" u="sng">
                <a:effectLst/>
                <a:latin typeface="Avenir Book" panose="02000503020000020003" pitchFamily="2" charset="0"/>
                <a:ea typeface="Times New Roman" panose="02020603050405020304" pitchFamily="18" charset="0"/>
              </a:rPr>
              <a:t>What are the most important criteria considered by ranking system?</a:t>
            </a:r>
            <a:endParaRPr lang="en-IN" sz="1200">
              <a:effectLst/>
              <a:latin typeface="Times New Roman" panose="02020603050405020304" pitchFamily="18" charset="0"/>
              <a:ea typeface="Times New Roman" panose="02020603050405020304" pitchFamily="18" charset="0"/>
            </a:endParaRPr>
          </a:p>
          <a:p>
            <a:r>
              <a:rPr lang="en-IN" sz="1200">
                <a:effectLst/>
                <a:latin typeface="Times New Roman" panose="02020603050405020304" pitchFamily="18" charset="0"/>
                <a:ea typeface="Times New Roman" panose="02020603050405020304" pitchFamily="18" charset="0"/>
              </a:rPr>
              <a:t> </a:t>
            </a:r>
          </a:p>
        </p:txBody>
      </p:sp>
      <p:pic>
        <p:nvPicPr>
          <p:cNvPr id="7" name="Picture 6">
            <a:extLst>
              <a:ext uri="{FF2B5EF4-FFF2-40B4-BE49-F238E27FC236}">
                <a16:creationId xmlns:a16="http://schemas.microsoft.com/office/drawing/2014/main" id="{618EB24B-64A1-EDDC-E23A-23AA3FD1248C}"/>
              </a:ext>
            </a:extLst>
          </p:cNvPr>
          <p:cNvPicPr>
            <a:picLocks noChangeAspect="1"/>
          </p:cNvPicPr>
          <p:nvPr/>
        </p:nvPicPr>
        <p:blipFill rotWithShape="1">
          <a:blip r:embed="rId2">
            <a:extLst>
              <a:ext uri="{28A0092B-C50C-407E-A947-70E740481C1C}">
                <a14:useLocalDpi xmlns:a14="http://schemas.microsoft.com/office/drawing/2010/main" val="0"/>
              </a:ext>
            </a:extLst>
          </a:blip>
          <a:srcRect l="3478" t="55034" r="26547" b="14973"/>
          <a:stretch/>
        </p:blipFill>
        <p:spPr bwMode="auto">
          <a:xfrm>
            <a:off x="2789872" y="1911667"/>
            <a:ext cx="6612255" cy="3034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1357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690EC01C-DD66-B0DA-1BD3-E264FE6646FF}"/>
              </a:ext>
            </a:extLst>
          </p:cNvPr>
          <p:cNvSpPr txBox="1"/>
          <p:nvPr/>
        </p:nvSpPr>
        <p:spPr>
          <a:xfrm>
            <a:off x="2725256" y="349092"/>
            <a:ext cx="6535929" cy="43688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US" sz="1400" b="1">
                <a:effectLst/>
                <a:latin typeface="Avenir Book" panose="02000503020000020003" pitchFamily="2" charset="0"/>
                <a:ea typeface="Times New Roman" panose="02020603050405020304" pitchFamily="18" charset="0"/>
              </a:rPr>
              <a:t>        </a:t>
            </a:r>
            <a:r>
              <a:rPr lang="en-US" sz="1400" b="1" u="sng">
                <a:effectLst/>
                <a:latin typeface="Avenir Book" panose="02000503020000020003" pitchFamily="2" charset="0"/>
                <a:ea typeface="Times New Roman" panose="02020603050405020304" pitchFamily="18" charset="0"/>
              </a:rPr>
              <a:t>How does the number of students change in universities over time?</a:t>
            </a:r>
            <a:endParaRPr lang="en-IN" sz="1200">
              <a:effectLst/>
              <a:latin typeface="Times New Roman" panose="02020603050405020304" pitchFamily="18" charset="0"/>
              <a:ea typeface="Times New Roman" panose="02020603050405020304" pitchFamily="18" charset="0"/>
            </a:endParaRPr>
          </a:p>
          <a:p>
            <a:r>
              <a:rPr lang="en-IN" sz="1200" u="none" strike="noStrike">
                <a:effectLst/>
                <a:latin typeface="Times New Roman" panose="02020603050405020304" pitchFamily="18" charset="0"/>
                <a:ea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C4A58D7C-F562-9C8E-09DB-F2E1B6470772}"/>
              </a:ext>
            </a:extLst>
          </p:cNvPr>
          <p:cNvPicPr>
            <a:picLocks noChangeAspect="1"/>
          </p:cNvPicPr>
          <p:nvPr/>
        </p:nvPicPr>
        <p:blipFill rotWithShape="1">
          <a:blip r:embed="rId2">
            <a:extLst>
              <a:ext uri="{28A0092B-C50C-407E-A947-70E740481C1C}">
                <a14:useLocalDpi xmlns:a14="http://schemas.microsoft.com/office/drawing/2010/main" val="0"/>
              </a:ext>
            </a:extLst>
          </a:blip>
          <a:srcRect l="4253" t="58745" r="27075" b="14649"/>
          <a:stretch/>
        </p:blipFill>
        <p:spPr bwMode="auto">
          <a:xfrm>
            <a:off x="2286000" y="1401762"/>
            <a:ext cx="7202487" cy="4054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750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218469DD-F10F-2B14-7E18-78DEC7EBA27F}"/>
              </a:ext>
            </a:extLst>
          </p:cNvPr>
          <p:cNvSpPr txBox="1"/>
          <p:nvPr/>
        </p:nvSpPr>
        <p:spPr>
          <a:xfrm>
            <a:off x="2379027" y="34974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Is there a correlation between university’s ranking score and student staff ratio over the years?</a:t>
            </a:r>
            <a:endParaRPr lang="en-IN" sz="1200">
              <a:effectLst/>
              <a:latin typeface="Times New Roman" panose="02020603050405020304" pitchFamily="18" charset="0"/>
              <a:ea typeface="Times New Roman" panose="02020603050405020304" pitchFamily="18" charset="0"/>
            </a:endParaRPr>
          </a:p>
          <a:p>
            <a:r>
              <a:rPr lang="en-IN" sz="1200" u="none" strike="noStrike">
                <a:effectLst/>
                <a:latin typeface="Times New Roman" panose="02020603050405020304" pitchFamily="18" charset="0"/>
                <a:ea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1AACF3EE-D4ED-20A0-0C1A-059541128BC8}"/>
              </a:ext>
            </a:extLst>
          </p:cNvPr>
          <p:cNvPicPr>
            <a:picLocks noChangeAspect="1"/>
          </p:cNvPicPr>
          <p:nvPr/>
        </p:nvPicPr>
        <p:blipFill rotWithShape="1">
          <a:blip r:embed="rId2">
            <a:extLst>
              <a:ext uri="{28A0092B-C50C-407E-A947-70E740481C1C}">
                <a14:useLocalDpi xmlns:a14="http://schemas.microsoft.com/office/drawing/2010/main" val="0"/>
              </a:ext>
            </a:extLst>
          </a:blip>
          <a:srcRect l="5024" t="20103" r="80286" b="49602"/>
          <a:stretch/>
        </p:blipFill>
        <p:spPr bwMode="auto">
          <a:xfrm>
            <a:off x="3605530" y="1759267"/>
            <a:ext cx="4980940" cy="3596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3258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4FB59D5F-A9F4-8BCC-7309-72B2E14246BB}"/>
              </a:ext>
            </a:extLst>
          </p:cNvPr>
          <p:cNvSpPr txBox="1"/>
          <p:nvPr/>
        </p:nvSpPr>
        <p:spPr>
          <a:xfrm>
            <a:off x="2276248" y="33686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How does the percentage of international students vary across different years?</a:t>
            </a:r>
            <a:endParaRPr lang="en-IN" sz="1200">
              <a:effectLst/>
              <a:latin typeface="Times New Roman" panose="02020603050405020304" pitchFamily="18" charset="0"/>
              <a:ea typeface="Times New Roman" panose="02020603050405020304" pitchFamily="18" charset="0"/>
            </a:endParaRPr>
          </a:p>
          <a:p>
            <a:r>
              <a:rPr lang="en-IN" sz="1200" u="none" strike="noStrike">
                <a:effectLst/>
                <a:latin typeface="Times New Roman" panose="02020603050405020304" pitchFamily="18" charset="0"/>
                <a:ea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B6D1E0E-0829-20E0-53A0-5FAF036E72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570" t="25615" r="27503" b="39347"/>
          <a:stretch/>
        </p:blipFill>
        <p:spPr bwMode="auto">
          <a:xfrm>
            <a:off x="2276249" y="1812607"/>
            <a:ext cx="7433944" cy="37973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242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032D6CE7-40C5-4C33-2EBD-2FAB51E7D96B}"/>
              </a:ext>
            </a:extLst>
          </p:cNvPr>
          <p:cNvSpPr txBox="1"/>
          <p:nvPr/>
        </p:nvSpPr>
        <p:spPr>
          <a:xfrm>
            <a:off x="2175827" y="282734"/>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Is there a correlation between universities score and the number of international students?</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8CBD7F87-A410-AAF4-EE35-9EAD52141E5B}"/>
              </a:ext>
            </a:extLst>
          </p:cNvPr>
          <p:cNvPicPr>
            <a:picLocks noChangeAspect="1"/>
          </p:cNvPicPr>
          <p:nvPr/>
        </p:nvPicPr>
        <p:blipFill rotWithShape="1">
          <a:blip r:embed="rId2">
            <a:extLst>
              <a:ext uri="{28A0092B-C50C-407E-A947-70E740481C1C}">
                <a14:useLocalDpi xmlns:a14="http://schemas.microsoft.com/office/drawing/2010/main" val="0"/>
              </a:ext>
            </a:extLst>
          </a:blip>
          <a:srcRect l="36386" t="23505" r="26523" b="14654"/>
          <a:stretch/>
        </p:blipFill>
        <p:spPr bwMode="auto">
          <a:xfrm>
            <a:off x="2175828" y="1275715"/>
            <a:ext cx="7424420" cy="4306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040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122363"/>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GB" sz="1800" b="1" dirty="0">
                <a:solidFill>
                  <a:srgbClr val="000000"/>
                </a:solidFill>
                <a:effectLst/>
                <a:ea typeface="Times New Roman" panose="02020603050405020304" pitchFamily="18" charset="0"/>
                <a:cs typeface="Times New Roman" panose="02020603050405020304" pitchFamily="18" charset="0"/>
              </a:rPr>
              <a:t> </a:t>
            </a:r>
            <a:r>
              <a:rPr lang="en-GB"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 does the number of male students differ across universities?</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1724E095-116B-310F-5669-C13C4B62E1F4}"/>
                  </a:ext>
                </a:extLst>
              </p:cNvPr>
              <p:cNvGraphicFramePr/>
              <p:nvPr>
                <p:extLst>
                  <p:ext uri="{D42A27DB-BD31-4B8C-83A1-F6EECF244321}">
                    <p14:modId xmlns:p14="http://schemas.microsoft.com/office/powerpoint/2010/main" val="2422986203"/>
                  </p:ext>
                </p:extLst>
              </p:nvPr>
            </p:nvGraphicFramePr>
            <p:xfrm>
              <a:off x="1804087" y="1915297"/>
              <a:ext cx="8167816" cy="437333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1724E095-116B-310F-5669-C13C4B62E1F4}"/>
                  </a:ext>
                </a:extLst>
              </p:cNvPr>
              <p:cNvPicPr>
                <a:picLocks noGrp="1" noRot="1" noChangeAspect="1" noMove="1" noResize="1" noEditPoints="1" noAdjustHandles="1" noChangeArrowheads="1" noChangeShapeType="1"/>
              </p:cNvPicPr>
              <p:nvPr/>
            </p:nvPicPr>
            <p:blipFill>
              <a:blip r:embed="rId3"/>
              <a:stretch>
                <a:fillRect/>
              </a:stretch>
            </p:blipFill>
            <p:spPr>
              <a:xfrm>
                <a:off x="1804087" y="1915297"/>
                <a:ext cx="8167816" cy="4373337"/>
              </a:xfrm>
              <a:prstGeom prst="rect">
                <a:avLst/>
              </a:prstGeom>
            </p:spPr>
          </p:pic>
        </mc:Fallback>
      </mc:AlternateContent>
    </p:spTree>
    <p:extLst>
      <p:ext uri="{BB962C8B-B14F-4D97-AF65-F5344CB8AC3E}">
        <p14:creationId xmlns:p14="http://schemas.microsoft.com/office/powerpoint/2010/main" val="2185140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5DD02CFC-2270-49D8-30AC-3DDDA94273FD}"/>
              </a:ext>
            </a:extLst>
          </p:cNvPr>
          <p:cNvSpPr txBox="1"/>
          <p:nvPr/>
        </p:nvSpPr>
        <p:spPr>
          <a:xfrm>
            <a:off x="2276248" y="34974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How does the percentage of female students impacts a university ranking?</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242782C4-D54E-FECC-8385-FD293F9522BD}"/>
              </a:ext>
            </a:extLst>
          </p:cNvPr>
          <p:cNvPicPr>
            <a:picLocks noChangeAspect="1"/>
          </p:cNvPicPr>
          <p:nvPr/>
        </p:nvPicPr>
        <p:blipFill rotWithShape="1">
          <a:blip r:embed="rId2">
            <a:extLst>
              <a:ext uri="{28A0092B-C50C-407E-A947-70E740481C1C}">
                <a14:useLocalDpi xmlns:a14="http://schemas.microsoft.com/office/drawing/2010/main" val="0"/>
              </a:ext>
            </a:extLst>
          </a:blip>
          <a:srcRect l="3093" t="20354" r="64433" b="48543"/>
          <a:stretch/>
        </p:blipFill>
        <p:spPr bwMode="auto">
          <a:xfrm>
            <a:off x="2276248" y="1275715"/>
            <a:ext cx="7145882" cy="4306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77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984D0E57-C875-E59A-7195-B46FCEFE2D83}"/>
              </a:ext>
            </a:extLst>
          </p:cNvPr>
          <p:cNvSpPr txBox="1"/>
          <p:nvPr/>
        </p:nvSpPr>
        <p:spPr>
          <a:xfrm>
            <a:off x="2276248" y="33686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What is the impact of university’s ranking on the number of international students it attracts?</a:t>
            </a:r>
            <a:endParaRPr lang="en-IN" sz="1200">
              <a:effectLst/>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13780347-A66D-15C2-DFCE-66442843DB0E}"/>
              </a:ext>
            </a:extLst>
          </p:cNvPr>
          <p:cNvPicPr>
            <a:picLocks noChangeAspect="1"/>
          </p:cNvPicPr>
          <p:nvPr/>
        </p:nvPicPr>
        <p:blipFill rotWithShape="1">
          <a:blip r:embed="rId2">
            <a:extLst>
              <a:ext uri="{28A0092B-C50C-407E-A947-70E740481C1C}">
                <a14:useLocalDpi xmlns:a14="http://schemas.microsoft.com/office/drawing/2010/main" val="0"/>
              </a:ext>
            </a:extLst>
          </a:blip>
          <a:srcRect l="2514" t="51015" r="63453" b="14651"/>
          <a:stretch/>
        </p:blipFill>
        <p:spPr bwMode="auto">
          <a:xfrm>
            <a:off x="2060892" y="1693545"/>
            <a:ext cx="7433945" cy="4086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4486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8" name="TextBox 1">
            <a:extLst>
              <a:ext uri="{FF2B5EF4-FFF2-40B4-BE49-F238E27FC236}">
                <a16:creationId xmlns:a16="http://schemas.microsoft.com/office/drawing/2014/main" id="{665C63C5-1C28-2606-5F45-16D6DC97F4ED}"/>
              </a:ext>
            </a:extLst>
          </p:cNvPr>
          <p:cNvSpPr txBox="1"/>
          <p:nvPr/>
        </p:nvSpPr>
        <p:spPr>
          <a:xfrm>
            <a:off x="2130671" y="33686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What is the distribution of international students across different countries?</a:t>
            </a:r>
            <a:endParaRPr lang="en-IN" sz="1200">
              <a:effectLst/>
              <a:latin typeface="Times New Roman" panose="02020603050405020304" pitchFamily="18" charset="0"/>
              <a:ea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2C29FEEA-FB67-B59E-2CA9-68F052BC8C7F}"/>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42364" r="55147" b="18995"/>
          <a:stretch/>
        </p:blipFill>
        <p:spPr bwMode="auto">
          <a:xfrm>
            <a:off x="1767016" y="1421764"/>
            <a:ext cx="8641340" cy="48548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308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611D63C9-7145-E62D-DE5D-DA645AA1BEB2}"/>
              </a:ext>
            </a:extLst>
          </p:cNvPr>
          <p:cNvSpPr txBox="1"/>
          <p:nvPr/>
        </p:nvSpPr>
        <p:spPr>
          <a:xfrm>
            <a:off x="2379027" y="369504"/>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Which country has the highest number of females enrolled in universities?</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2BB30101-F87A-F8D0-0D2B-7A696C23B7B1}"/>
              </a:ext>
            </a:extLst>
          </p:cNvPr>
          <p:cNvPicPr>
            <a:picLocks noChangeAspect="1"/>
          </p:cNvPicPr>
          <p:nvPr/>
        </p:nvPicPr>
        <p:blipFill rotWithShape="1">
          <a:blip r:embed="rId2">
            <a:extLst>
              <a:ext uri="{28A0092B-C50C-407E-A947-70E740481C1C}">
                <a14:useLocalDpi xmlns:a14="http://schemas.microsoft.com/office/drawing/2010/main" val="0"/>
              </a:ext>
            </a:extLst>
          </a:blip>
          <a:srcRect l="4059" t="20408" r="56329" b="57334"/>
          <a:stretch/>
        </p:blipFill>
        <p:spPr bwMode="auto">
          <a:xfrm>
            <a:off x="2692082" y="2130425"/>
            <a:ext cx="6807835" cy="3225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065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02B0D92B-C34E-C06A-C0D6-CEFE4D2ACC31}"/>
              </a:ext>
            </a:extLst>
          </p:cNvPr>
          <p:cNvSpPr txBox="1"/>
          <p:nvPr/>
        </p:nvSpPr>
        <p:spPr>
          <a:xfrm>
            <a:off x="2164538" y="34974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Are there any significant trends or patterns in the rankings of universities from different countries?</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2D3537F-6D85-106B-B390-44572106EFD2}"/>
              </a:ext>
            </a:extLst>
          </p:cNvPr>
          <p:cNvPicPr>
            <a:picLocks noChangeAspect="1"/>
          </p:cNvPicPr>
          <p:nvPr/>
        </p:nvPicPr>
        <p:blipFill rotWithShape="1">
          <a:blip r:embed="rId2">
            <a:extLst>
              <a:ext uri="{28A0092B-C50C-407E-A947-70E740481C1C}">
                <a14:useLocalDpi xmlns:a14="http://schemas.microsoft.com/office/drawing/2010/main" val="0"/>
              </a:ext>
            </a:extLst>
          </a:blip>
          <a:srcRect l="44251" t="24740" r="26565" b="17128"/>
          <a:stretch/>
        </p:blipFill>
        <p:spPr bwMode="auto">
          <a:xfrm>
            <a:off x="1888172" y="1322704"/>
            <a:ext cx="8125071" cy="4874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156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8DBBC450-ABEC-EFA6-7A4A-866A622E405F}"/>
              </a:ext>
            </a:extLst>
          </p:cNvPr>
          <p:cNvSpPr txBox="1"/>
          <p:nvPr/>
        </p:nvSpPr>
        <p:spPr>
          <a:xfrm>
            <a:off x="2276248" y="349748"/>
            <a:ext cx="7433945" cy="56959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How does the percentage of international students affect a university’s student staff ratio?</a:t>
            </a:r>
            <a:endParaRPr lang="en-IN" sz="120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42514A7-1B1F-D2E3-10EE-3402FC38D9E3}"/>
              </a:ext>
            </a:extLst>
          </p:cNvPr>
          <p:cNvPicPr>
            <a:picLocks noChangeAspect="1"/>
          </p:cNvPicPr>
          <p:nvPr/>
        </p:nvPicPr>
        <p:blipFill rotWithShape="1">
          <a:blip r:embed="rId2">
            <a:extLst>
              <a:ext uri="{28A0092B-C50C-407E-A947-70E740481C1C}">
                <a14:useLocalDpi xmlns:a14="http://schemas.microsoft.com/office/drawing/2010/main" val="0"/>
              </a:ext>
            </a:extLst>
          </a:blip>
          <a:srcRect l="5606" t="46377" r="27311" b="14660"/>
          <a:stretch/>
        </p:blipFill>
        <p:spPr bwMode="auto">
          <a:xfrm>
            <a:off x="1670756" y="1832292"/>
            <a:ext cx="8748887" cy="4218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2638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B21A6C66-21A0-A7BD-4DFA-A6A175A4B7CF}"/>
              </a:ext>
            </a:extLst>
          </p:cNvPr>
          <p:cNvSpPr txBox="1"/>
          <p:nvPr/>
        </p:nvSpPr>
        <p:spPr>
          <a:xfrm>
            <a:off x="2276248" y="369751"/>
            <a:ext cx="7433945" cy="55626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US" sz="1400" b="1" u="sng">
                <a:effectLst/>
                <a:latin typeface="Avenir Book" panose="02000503020000020003" pitchFamily="2" charset="0"/>
                <a:ea typeface="Times New Roman" panose="02020603050405020304" pitchFamily="18" charset="0"/>
              </a:rPr>
              <a:t>Is there a correlation between university’s ranking and student staff ratio?</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77FE859A-BAA3-4403-242F-6D9FB82847B1}"/>
              </a:ext>
            </a:extLst>
          </p:cNvPr>
          <p:cNvPicPr>
            <a:picLocks noChangeAspect="1"/>
          </p:cNvPicPr>
          <p:nvPr/>
        </p:nvPicPr>
        <p:blipFill rotWithShape="1">
          <a:blip r:embed="rId2">
            <a:extLst>
              <a:ext uri="{28A0092B-C50C-407E-A947-70E740481C1C}">
                <a14:useLocalDpi xmlns:a14="http://schemas.microsoft.com/office/drawing/2010/main" val="0"/>
              </a:ext>
            </a:extLst>
          </a:blip>
          <a:srcRect l="2899" t="53488" r="26925" b="14660"/>
          <a:stretch/>
        </p:blipFill>
        <p:spPr bwMode="auto">
          <a:xfrm>
            <a:off x="2670492" y="1322070"/>
            <a:ext cx="6851015" cy="4213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04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421221" y="228601"/>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Conclusion</a:t>
            </a: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3115734" y="1501819"/>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466722F5-A33A-184C-05A5-B08846C2D18D}"/>
              </a:ext>
            </a:extLst>
          </p:cNvPr>
          <p:cNvSpPr txBox="1"/>
          <p:nvPr/>
        </p:nvSpPr>
        <p:spPr>
          <a:xfrm>
            <a:off x="1334530" y="1443841"/>
            <a:ext cx="7812558" cy="3139321"/>
          </a:xfrm>
          <a:prstGeom prst="rect">
            <a:avLst/>
          </a:prstGeom>
          <a:noFill/>
        </p:spPr>
        <p:txBody>
          <a:bodyPr wrap="square">
            <a:spAutoFit/>
          </a:bodyPr>
          <a:lstStyle/>
          <a:p>
            <a:pPr marL="285750" indent="-285750">
              <a:buFont typeface="Arial" panose="020B0604020202020204" pitchFamily="34" charset="0"/>
              <a:buChar char="•"/>
            </a:pPr>
            <a:r>
              <a:rPr lang="en-IN" dirty="0"/>
              <a:t>This analysis was undertaken with the objective of conducting a comprehensive examination of university rankings. </a:t>
            </a:r>
          </a:p>
          <a:p>
            <a:pPr marL="285750" indent="-285750">
              <a:buFont typeface="Arial" panose="020B0604020202020204" pitchFamily="34" charset="0"/>
              <a:buChar char="•"/>
            </a:pPr>
            <a:r>
              <a:rPr lang="en-IN" dirty="0"/>
              <a:t>Our primary goals were to compare university standings across diverse ranking systems, evaluate the effects of ranking criteria on university positions, and delve into the dynamic changes in university metrics over time. Another noteworthy observation was the evolutionary journey of universities over time. </a:t>
            </a:r>
          </a:p>
          <a:p>
            <a:pPr marL="285750" indent="-285750">
              <a:buFont typeface="Arial" panose="020B0604020202020204" pitchFamily="34" charset="0"/>
              <a:buChar char="•"/>
            </a:pPr>
            <a:r>
              <a:rPr lang="en-IN" dirty="0"/>
              <a:t>The number of universities that secured rankings and their performance exhibited a dynamic narrative. Some universities upheld steadfast and consistent rankings, whereas others experienced ebbs and flows in their standings, resulting in a landscape of academic dynamism.</a:t>
            </a:r>
          </a:p>
        </p:txBody>
      </p:sp>
    </p:spTree>
    <p:extLst>
      <p:ext uri="{BB962C8B-B14F-4D97-AF65-F5344CB8AC3E}">
        <p14:creationId xmlns:p14="http://schemas.microsoft.com/office/powerpoint/2010/main" val="297366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122363"/>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GB"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 has the number of universities changed over the years in each country?</a:t>
            </a: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graphicFrame>
        <p:nvGraphicFramePr>
          <p:cNvPr id="3" name="Chart 2">
            <a:extLst>
              <a:ext uri="{FF2B5EF4-FFF2-40B4-BE49-F238E27FC236}">
                <a16:creationId xmlns:a16="http://schemas.microsoft.com/office/drawing/2014/main" id="{89049967-84C9-7F40-9757-42FC36025AB1}"/>
              </a:ext>
            </a:extLst>
          </p:cNvPr>
          <p:cNvGraphicFramePr/>
          <p:nvPr>
            <p:extLst>
              <p:ext uri="{D42A27DB-BD31-4B8C-83A1-F6EECF244321}">
                <p14:modId xmlns:p14="http://schemas.microsoft.com/office/powerpoint/2010/main" val="3488555349"/>
              </p:ext>
            </p:extLst>
          </p:nvPr>
        </p:nvGraphicFramePr>
        <p:xfrm>
          <a:off x="1866763" y="2382836"/>
          <a:ext cx="7944502" cy="36843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46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753763"/>
            <a:ext cx="9144000" cy="84026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GB" sz="2400" b="1" u="sng"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Is there a relationship between number of universities and a country’s  population?</a:t>
            </a:r>
            <a:br>
              <a:rPr lang="en-IN" sz="2400" dirty="0">
                <a:effectLst/>
                <a:latin typeface="Times New Roman" panose="02020603050405020304" pitchFamily="18" charset="0"/>
                <a:ea typeface="Times New Roman" panose="02020603050405020304" pitchFamily="18" charset="0"/>
              </a:rPr>
            </a:br>
            <a:endParaRPr lang="en-IN" sz="24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791730" y="2274838"/>
            <a:ext cx="8452021" cy="1477328"/>
          </a:xfrm>
          <a:prstGeom prst="rect">
            <a:avLst/>
          </a:prstGeom>
          <a:noFill/>
        </p:spPr>
        <p:txBody>
          <a:bodyPr wrap="square">
            <a:spAutoFit/>
          </a:bodyPr>
          <a:lstStyle/>
          <a:p>
            <a:r>
              <a:rPr lang="en-IN" sz="1800" dirty="0">
                <a:effectLst/>
                <a:latin typeface="Avenir Book" panose="02000503020000020003" pitchFamily="2" charset="0"/>
                <a:ea typeface="Times New Roman" panose="02020603050405020304" pitchFamily="18" charset="0"/>
              </a:rPr>
              <a:t>Unfortunately, our existing dataset lacks information about the population of each country, which limits our capacity to draw immediate conclusions about the relationship between a country's population and the number of universities. To conduct a more comprehensive analysis, it's crucial to integrate population data into our dataset, enabling us to carry out more extensive research on this matter.</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51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122363"/>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r>
              <a:rPr lang="en-GB" sz="24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What is student staff ratio across universities?</a:t>
            </a:r>
            <a:br>
              <a:rPr lang="en-IN" sz="240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endParaRPr lang="en-IN" sz="2400" dirty="0">
              <a:effectLst/>
              <a:latin typeface="Times New Roman" panose="02020603050405020304" pitchFamily="18" charset="0"/>
              <a:ea typeface="Times New Roman" panose="02020603050405020304" pitchFamily="18" charset="0"/>
            </a:endParaRPr>
          </a:p>
        </p:txBody>
      </p:sp>
      <p:graphicFrame>
        <p:nvGraphicFramePr>
          <p:cNvPr id="2" name="Chart 1">
            <a:extLst>
              <a:ext uri="{FF2B5EF4-FFF2-40B4-BE49-F238E27FC236}">
                <a16:creationId xmlns:a16="http://schemas.microsoft.com/office/drawing/2014/main" id="{BE0B55FD-9864-8793-65F2-D97711E987A8}"/>
              </a:ext>
            </a:extLst>
          </p:cNvPr>
          <p:cNvGraphicFramePr/>
          <p:nvPr>
            <p:extLst>
              <p:ext uri="{D42A27DB-BD31-4B8C-83A1-F6EECF244321}">
                <p14:modId xmlns:p14="http://schemas.microsoft.com/office/powerpoint/2010/main" val="4149286842"/>
              </p:ext>
            </p:extLst>
          </p:nvPr>
        </p:nvGraphicFramePr>
        <p:xfrm>
          <a:off x="1905000" y="2114550"/>
          <a:ext cx="8396288" cy="4286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403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000897"/>
            <a:ext cx="9144000" cy="799328"/>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7" name="TextBox 1">
            <a:extLst>
              <a:ext uri="{FF2B5EF4-FFF2-40B4-BE49-F238E27FC236}">
                <a16:creationId xmlns:a16="http://schemas.microsoft.com/office/drawing/2014/main" id="{D57841AB-2363-2725-2DB6-DE315E8DB1B7}"/>
              </a:ext>
            </a:extLst>
          </p:cNvPr>
          <p:cNvSpPr txBox="1"/>
          <p:nvPr/>
        </p:nvSpPr>
        <p:spPr>
          <a:xfrm>
            <a:off x="2428058" y="1173892"/>
            <a:ext cx="6987540" cy="58279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b="1" u="sng" dirty="0">
                <a:solidFill>
                  <a:srgbClr val="000000"/>
                </a:solidFill>
                <a:effectLst/>
                <a:ea typeface="Times New Roman" panose="02020603050405020304" pitchFamily="18" charset="0"/>
                <a:cs typeface="Times New Roman" panose="02020603050405020304" pitchFamily="18" charset="0"/>
              </a:rPr>
              <a:t>Are there any common criteria used by different ranking systems?</a:t>
            </a:r>
            <a:endParaRPr lang="en-IN"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7584CDE4-1F21-FFA2-19AA-8809EAC39C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40" t="30588" r="45915" b="27843"/>
          <a:stretch/>
        </p:blipFill>
        <p:spPr>
          <a:xfrm>
            <a:off x="2667635" y="2004694"/>
            <a:ext cx="6856730" cy="4136614"/>
          </a:xfrm>
          <a:prstGeom prst="rect">
            <a:avLst/>
          </a:prstGeom>
        </p:spPr>
      </p:pic>
    </p:spTree>
    <p:extLst>
      <p:ext uri="{BB962C8B-B14F-4D97-AF65-F5344CB8AC3E}">
        <p14:creationId xmlns:p14="http://schemas.microsoft.com/office/powerpoint/2010/main" val="167727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122363"/>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5B58028E-24AD-2B4C-D412-836F260102C0}"/>
              </a:ext>
            </a:extLst>
          </p:cNvPr>
          <p:cNvSpPr txBox="1"/>
          <p:nvPr/>
        </p:nvSpPr>
        <p:spPr>
          <a:xfrm>
            <a:off x="2381885" y="1186314"/>
            <a:ext cx="7142480" cy="635635"/>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dirty="0">
                <a:solidFill>
                  <a:srgbClr val="000000"/>
                </a:solidFill>
                <a:effectLst/>
                <a:ea typeface="Times New Roman" panose="02020603050405020304" pitchFamily="18" charset="0"/>
                <a:cs typeface="Times New Roman" panose="02020603050405020304" pitchFamily="18" charset="0"/>
              </a:rPr>
              <a:t>How does the choice of ranking system affect a university's international Student's enrolment?</a:t>
            </a:r>
            <a:endParaRPr lang="en-IN" sz="1200" dirty="0">
              <a:effectLst/>
              <a:latin typeface="Times New Roman" panose="02020603050405020304" pitchFamily="18" charset="0"/>
              <a:ea typeface="Times New Roman" panose="02020603050405020304" pitchFamily="18" charset="0"/>
            </a:endParaRPr>
          </a:p>
        </p:txBody>
      </p:sp>
      <p:graphicFrame>
        <p:nvGraphicFramePr>
          <p:cNvPr id="3" name="Chart 2">
            <a:extLst>
              <a:ext uri="{FF2B5EF4-FFF2-40B4-BE49-F238E27FC236}">
                <a16:creationId xmlns:a16="http://schemas.microsoft.com/office/drawing/2014/main" id="{3630F1A8-CF09-B5E7-7F41-D41CB271C6E3}"/>
              </a:ext>
            </a:extLst>
          </p:cNvPr>
          <p:cNvGraphicFramePr/>
          <p:nvPr>
            <p:extLst>
              <p:ext uri="{D42A27DB-BD31-4B8C-83A1-F6EECF244321}">
                <p14:modId xmlns:p14="http://schemas.microsoft.com/office/powerpoint/2010/main" val="3650777367"/>
              </p:ext>
            </p:extLst>
          </p:nvPr>
        </p:nvGraphicFramePr>
        <p:xfrm>
          <a:off x="2593975" y="2296562"/>
          <a:ext cx="6718300" cy="4083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5354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C0258F3-C9E2-16C2-D583-0513FC1E738F}"/>
              </a:ext>
            </a:extLst>
          </p:cNvPr>
          <p:cNvSpPr txBox="1">
            <a:spLocks noGrp="1"/>
          </p:cNvSpPr>
          <p:nvPr>
            <p:ph type="ctrTitle"/>
          </p:nvPr>
        </p:nvSpPr>
        <p:spPr>
          <a:xfrm>
            <a:off x="1524000" y="1122363"/>
            <a:ext cx="9144000" cy="677862"/>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939B420-B5D7-92D5-C6CD-5E8D00CCBC7F}"/>
              </a:ext>
            </a:extLst>
          </p:cNvPr>
          <p:cNvSpPr txBox="1"/>
          <p:nvPr/>
        </p:nvSpPr>
        <p:spPr>
          <a:xfrm>
            <a:off x="1524000" y="2274838"/>
            <a:ext cx="7620000" cy="338554"/>
          </a:xfrm>
          <a:prstGeom prst="rect">
            <a:avLst/>
          </a:prstGeom>
          <a:noFill/>
        </p:spPr>
        <p:txBody>
          <a:bodyPr wrap="square">
            <a:spAutoFit/>
          </a:bodyPr>
          <a:lstStyle/>
          <a:p>
            <a:endParaRPr lang="en-IN" sz="1600" dirty="0">
              <a:effectLst/>
              <a:latin typeface="Times New Roman" panose="02020603050405020304" pitchFamily="18" charset="0"/>
              <a:ea typeface="Times New Roman" panose="02020603050405020304" pitchFamily="18" charset="0"/>
            </a:endParaRPr>
          </a:p>
        </p:txBody>
      </p:sp>
      <p:sp>
        <p:nvSpPr>
          <p:cNvPr id="6" name="TextBox 1">
            <a:extLst>
              <a:ext uri="{FF2B5EF4-FFF2-40B4-BE49-F238E27FC236}">
                <a16:creationId xmlns:a16="http://schemas.microsoft.com/office/drawing/2014/main" id="{82D56DEE-B2C5-DD35-E3C1-835C62FD32CD}"/>
              </a:ext>
            </a:extLst>
          </p:cNvPr>
          <p:cNvSpPr txBox="1"/>
          <p:nvPr/>
        </p:nvSpPr>
        <p:spPr>
          <a:xfrm>
            <a:off x="2102893" y="1232694"/>
            <a:ext cx="7398385" cy="457200"/>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tx1"/>
          </a:fontRef>
        </p:style>
        <p:txBody>
          <a:bodyPr wrap="square" rtlCol="0" anchor="t">
            <a:noAutofit/>
          </a:bodyPr>
          <a:lstStyle/>
          <a:p>
            <a:pPr algn="ctr"/>
            <a:r>
              <a:rPr lang="en-GB" sz="1600" b="1" u="sng">
                <a:solidFill>
                  <a:srgbClr val="000000"/>
                </a:solidFill>
                <a:effectLst/>
                <a:ea typeface="Times New Roman" panose="02020603050405020304" pitchFamily="18" charset="0"/>
                <a:cs typeface="Times New Roman" panose="02020603050405020304" pitchFamily="18" charset="0"/>
              </a:rPr>
              <a:t>Are there any criteria that have different weights in different ranking systems?</a:t>
            </a:r>
            <a:endParaRPr lang="en-IN" sz="120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F9CD3B35-FCF5-BD05-F67B-7B12ECBEF7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177" t="14379" r="61111" b="44052"/>
          <a:stretch/>
        </p:blipFill>
        <p:spPr>
          <a:xfrm>
            <a:off x="2562951" y="2590641"/>
            <a:ext cx="6783070" cy="3034665"/>
          </a:xfrm>
          <a:prstGeom prst="rect">
            <a:avLst/>
          </a:prstGeom>
        </p:spPr>
      </p:pic>
    </p:spTree>
    <p:extLst>
      <p:ext uri="{BB962C8B-B14F-4D97-AF65-F5344CB8AC3E}">
        <p14:creationId xmlns:p14="http://schemas.microsoft.com/office/powerpoint/2010/main" val="1642646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1689</Words>
  <Application>Microsoft Macintosh PowerPoint</Application>
  <PresentationFormat>Widescreen</PresentationFormat>
  <Paragraphs>528</Paragraphs>
  <Slides>37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Avenir Book</vt:lpstr>
      <vt:lpstr>Calibri</vt:lpstr>
      <vt:lpstr>Calibri Light</vt:lpstr>
      <vt:lpstr>Symbol</vt:lpstr>
      <vt:lpstr>Times New Roman</vt:lpstr>
      <vt:lpstr>Office Theme</vt:lpstr>
      <vt:lpstr>         Overview</vt:lpstr>
      <vt:lpstr>         Is there a correlation between number of universities and a country's GDP?</vt:lpstr>
      <vt:lpstr> How does the number of male students differ across universities?</vt:lpstr>
      <vt:lpstr>How has the number of universities changed over the years in each country? </vt:lpstr>
      <vt:lpstr>Is there a relationship between number of universities and a country’s  population? </vt:lpstr>
      <vt:lpstr>What is student staff ratio across universities?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Is there a correlation between number of universities and a country's GDP?</dc:title>
  <dc:creator>Aditi Chaudhary</dc:creator>
  <cp:lastModifiedBy>Aditi Chaudhary</cp:lastModifiedBy>
  <cp:revision>7</cp:revision>
  <dcterms:created xsi:type="dcterms:W3CDTF">2023-11-06T04:58:17Z</dcterms:created>
  <dcterms:modified xsi:type="dcterms:W3CDTF">2023-11-07T08:58:07Z</dcterms:modified>
</cp:coreProperties>
</file>